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361" r:id="rId3"/>
    <p:sldId id="363" r:id="rId4"/>
    <p:sldId id="364" r:id="rId5"/>
    <p:sldId id="359" r:id="rId6"/>
    <p:sldId id="342" r:id="rId7"/>
    <p:sldId id="374" r:id="rId8"/>
    <p:sldId id="379" r:id="rId9"/>
    <p:sldId id="365" r:id="rId10"/>
    <p:sldId id="335" r:id="rId11"/>
    <p:sldId id="380" r:id="rId12"/>
    <p:sldId id="362" r:id="rId13"/>
    <p:sldId id="338" r:id="rId14"/>
    <p:sldId id="339" r:id="rId15"/>
    <p:sldId id="289" r:id="rId16"/>
    <p:sldId id="299" r:id="rId17"/>
    <p:sldId id="300" r:id="rId18"/>
    <p:sldId id="301" r:id="rId19"/>
    <p:sldId id="303" r:id="rId20"/>
    <p:sldId id="336" r:id="rId21"/>
    <p:sldId id="305" r:id="rId22"/>
    <p:sldId id="308" r:id="rId23"/>
    <p:sldId id="309" r:id="rId24"/>
    <p:sldId id="310" r:id="rId25"/>
    <p:sldId id="311" r:id="rId26"/>
    <p:sldId id="341" r:id="rId27"/>
  </p:sldIdLst>
  <p:sldSz cx="9144000" cy="6858000" type="screen4x3"/>
  <p:notesSz cx="6858000" cy="9144000"/>
  <p:custShowLst>
    <p:custShow name="BONUS DOCENTI" id="0">
      <p:sldLst>
        <p:sld r:id="rId7"/>
        <p:sld r:id="rId11"/>
        <p:sld r:id="rId14"/>
        <p:sld r:id="rId15"/>
        <p:sld r:id="rId17"/>
        <p:sld r:id="rId18"/>
        <p:sld r:id="rId19"/>
        <p:sld r:id="rId20"/>
        <p:sld r:id="rId21"/>
        <p:sld r:id="rId22"/>
        <p:sld r:id="rId23"/>
        <p:sld r:id="rId24"/>
        <p:sld r:id="rId25"/>
        <p:sld r:id="rId26"/>
        <p:sld r:id="rId27"/>
      </p:sldLst>
    </p:custShow>
  </p:custShow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74" autoAdjust="0"/>
    <p:restoredTop sz="94690"/>
  </p:normalViewPr>
  <p:slideViewPr>
    <p:cSldViewPr>
      <p:cViewPr varScale="1">
        <p:scale>
          <a:sx n="62" d="100"/>
          <a:sy n="62" d="100"/>
        </p:scale>
        <p:origin x="1430" y="6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955F5-F397-4245-888E-91A665F6A69E}" type="datetimeFigureOut">
              <a:rPr lang="it-IT" smtClean="0"/>
              <a:pPr/>
              <a:t>02/11/2020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A9573A-0133-44D2-BDF3-ADB2BEC85A4A}" type="slidenum">
              <a:rPr lang="it-IT" smtClean="0"/>
              <a:pPr/>
              <a:t>‹N›</a:t>
            </a:fld>
            <a:endParaRPr lang="it-IT"/>
          </a:p>
        </p:txBody>
      </p:sp>
    </p:spTree>
    <p:extLst>
      <p:ext uri="{BB962C8B-B14F-4D97-AF65-F5344CB8AC3E}">
        <p14:creationId xmlns:p14="http://schemas.microsoft.com/office/powerpoint/2010/main" val="1265073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44CBA8EF-CE52-494F-AFD3-D78328450176}" type="datetime1">
              <a:rPr lang="it-IT" smtClean="0"/>
              <a:pPr/>
              <a:t>02/11/2020</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AB41E099-C5D1-4CE0-89E4-268430FB575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506C212-153F-471F-B04F-4461A690B4DF}" type="datetime1">
              <a:rPr lang="it-IT" smtClean="0"/>
              <a:pPr/>
              <a:t>02/11/2020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41E099-C5D1-4CE0-89E4-268430FB575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2344538-DF1A-439A-819B-9EB170F821B3}" type="datetime1">
              <a:rPr lang="it-IT" smtClean="0"/>
              <a:pPr/>
              <a:t>02/11/2020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41E099-C5D1-4CE0-89E4-268430FB575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EE266840-5EB0-4A61-986D-CEEA33E88DF6}" type="datetime1">
              <a:rPr lang="it-IT" smtClean="0"/>
              <a:pPr/>
              <a:t>02/11/2020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41E099-C5D1-4CE0-89E4-268430FB575D}" type="slidenum">
              <a:rPr lang="it-IT" smtClean="0"/>
              <a:pPr/>
              <a:t>‹N›</a:t>
            </a:fld>
            <a:endParaRPr lang="it-IT"/>
          </a:p>
        </p:txBody>
      </p:sp>
      <p:sp>
        <p:nvSpPr>
          <p:cNvPr id="7" name="Titolo 6"/>
          <p:cNvSpPr>
            <a:spLocks noGrp="1"/>
          </p:cNvSpPr>
          <p:nvPr>
            <p:ph type="title"/>
          </p:nvPr>
        </p:nvSpPr>
        <p:spPr/>
        <p:txBody>
          <a:bodyPr rtlCol="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F144F22D-B697-481B-B60B-36462DAA8DC1}" type="datetime1">
              <a:rPr lang="it-IT" smtClean="0"/>
              <a:pPr/>
              <a:t>02/11/2020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B41E099-C5D1-4CE0-89E4-268430FB575D}" type="slidenum">
              <a:rPr lang="it-IT" smtClean="0"/>
              <a:pPr/>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968C4D77-989E-4438-98FC-4D511EF34A65}" type="datetime1">
              <a:rPr lang="it-IT" smtClean="0"/>
              <a:pPr/>
              <a:t>02/11/2020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41E099-C5D1-4CE0-89E4-268430FB575D}" type="slidenum">
              <a:rPr lang="it-IT" smtClean="0"/>
              <a:pPr/>
              <a:t>‹N›</a:t>
            </a:fld>
            <a:endParaRPr lang="it-IT"/>
          </a:p>
        </p:txBody>
      </p:sp>
      <p:sp>
        <p:nvSpPr>
          <p:cNvPr id="8" name="Titolo 7"/>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48683330-D1C2-44CE-8849-C79CE5FAE73E}" type="datetime1">
              <a:rPr lang="it-IT" smtClean="0"/>
              <a:pPr/>
              <a:t>02/11/2020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B41E099-C5D1-4CE0-89E4-268430FB575D}"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C69C84EF-82E8-4C55-9EBC-B5388E4A6A0F}" type="datetime1">
              <a:rPr lang="it-IT" smtClean="0"/>
              <a:pPr/>
              <a:t>02/11/2020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B41E099-C5D1-4CE0-89E4-268430FB575D}" type="slidenum">
              <a:rPr lang="it-IT" smtClean="0"/>
              <a:pPr/>
              <a:t>‹N›</a:t>
            </a:fld>
            <a:endParaRPr lang="it-IT"/>
          </a:p>
        </p:txBody>
      </p:sp>
      <p:sp>
        <p:nvSpPr>
          <p:cNvPr id="6" name="Titolo 5"/>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F41E57A-3DD5-43DB-9091-77D6E26B8CE7}" type="datetime1">
              <a:rPr lang="it-IT" smtClean="0"/>
              <a:pPr/>
              <a:t>02/11/2020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B41E099-C5D1-4CE0-89E4-268430FB575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p>
            <a:fld id="{C16E5C4B-09B5-48C3-A629-10928EF32B81}" type="datetime1">
              <a:rPr lang="it-IT" smtClean="0"/>
              <a:pPr/>
              <a:t>02/11/2020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B41E099-C5D1-4CE0-89E4-268430FB575D}"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D6BCDF2F-39C1-4CFA-8EAB-D7B0AB9694DA}" type="datetime1">
              <a:rPr lang="it-IT" smtClean="0"/>
              <a:pPr/>
              <a:t>02/11/2020</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AB41E099-C5D1-4CE0-89E4-268430FB575D}" type="slidenum">
              <a:rPr lang="it-IT" smtClean="0"/>
              <a:pPr/>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671134E-F554-48F2-8630-887081295B4C}" type="datetime1">
              <a:rPr lang="it-IT" smtClean="0"/>
              <a:pPr/>
              <a:t>02/11/2020</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41E099-C5D1-4CE0-89E4-268430FB575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908720"/>
            <a:ext cx="7416824" cy="2405825"/>
          </a:xfrm>
        </p:spPr>
        <p:txBody>
          <a:bodyPr>
            <a:normAutofit/>
          </a:bodyPr>
          <a:lstStyle/>
          <a:p>
            <a:r>
              <a:rPr lang="it-IT" sz="3600" dirty="0">
                <a:solidFill>
                  <a:schemeClr val="tx1"/>
                </a:solidFill>
              </a:rPr>
              <a:t>LA CONTRATTAZIONE INTEGRATIVA </a:t>
            </a:r>
            <a:r>
              <a:rPr lang="it-IT" sz="3600" dirty="0" err="1">
                <a:solidFill>
                  <a:schemeClr val="tx1"/>
                </a:solidFill>
              </a:rPr>
              <a:t>a.s.</a:t>
            </a:r>
            <a:r>
              <a:rPr lang="it-IT" sz="3600" dirty="0">
                <a:solidFill>
                  <a:schemeClr val="tx1"/>
                </a:solidFill>
              </a:rPr>
              <a:t> 2020/2021:</a:t>
            </a:r>
            <a:br>
              <a:rPr lang="it-IT" sz="3600" dirty="0">
                <a:solidFill>
                  <a:schemeClr val="tx1"/>
                </a:solidFill>
              </a:rPr>
            </a:br>
            <a:r>
              <a:rPr lang="it-IT" sz="3600" dirty="0">
                <a:solidFill>
                  <a:schemeClr val="tx1"/>
                </a:solidFill>
              </a:rPr>
              <a:t>  IL ‘BONUS’ DOPO LA LEGGE DI STABILITÀ (Legge 160/2019)</a:t>
            </a:r>
            <a:endParaRPr lang="it-IT" sz="3200" dirty="0">
              <a:solidFill>
                <a:schemeClr val="tx1"/>
              </a:solidFill>
            </a:endParaRPr>
          </a:p>
        </p:txBody>
      </p:sp>
      <p:sp>
        <p:nvSpPr>
          <p:cNvPr id="5" name="Segnaposto numero diapositiva 4"/>
          <p:cNvSpPr>
            <a:spLocks noGrp="1"/>
          </p:cNvSpPr>
          <p:nvPr>
            <p:ph type="sldNum" sz="quarter" idx="12"/>
          </p:nvPr>
        </p:nvSpPr>
        <p:spPr/>
        <p:txBody>
          <a:bodyPr/>
          <a:lstStyle/>
          <a:p>
            <a:fld id="{AB41E099-C5D1-4CE0-89E4-268430FB575D}" type="slidenum">
              <a:rPr lang="it-IT" smtClean="0"/>
              <a:pPr/>
              <a:t>1</a:t>
            </a:fld>
            <a:endParaRPr lang="it-IT"/>
          </a:p>
        </p:txBody>
      </p:sp>
      <p:pic>
        <p:nvPicPr>
          <p:cNvPr id="4" name="Immagine 3">
            <a:extLst>
              <a:ext uri="{FF2B5EF4-FFF2-40B4-BE49-F238E27FC236}">
                <a16:creationId xmlns:a16="http://schemas.microsoft.com/office/drawing/2014/main" id="{82C5FC9B-45AE-4A23-B97D-B5F3B63B80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7864" y="3933056"/>
            <a:ext cx="2448271" cy="1080120"/>
          </a:xfrm>
          <a:prstGeom prst="rect">
            <a:avLst/>
          </a:prstGeom>
        </p:spPr>
      </p:pic>
      <p:sp>
        <p:nvSpPr>
          <p:cNvPr id="3" name="Segnaposto piè di pagina 2">
            <a:extLst>
              <a:ext uri="{FF2B5EF4-FFF2-40B4-BE49-F238E27FC236}">
                <a16:creationId xmlns:a16="http://schemas.microsoft.com/office/drawing/2014/main" id="{0A856E1D-A2B6-4DD6-AE63-A4D904811A9D}"/>
              </a:ext>
            </a:extLst>
          </p:cNvPr>
          <p:cNvSpPr>
            <a:spLocks noGrp="1"/>
          </p:cNvSpPr>
          <p:nvPr>
            <p:ph type="ftr" sz="quarter" idx="11"/>
          </p:nvPr>
        </p:nvSpPr>
        <p:spPr>
          <a:xfrm>
            <a:off x="2699792" y="6407944"/>
            <a:ext cx="5328592" cy="365125"/>
          </a:xfrm>
        </p:spPr>
        <p:txBody>
          <a:bodyPr/>
          <a:lstStyle/>
          <a:p>
            <a:pPr algn="ctr"/>
            <a:r>
              <a:rPr lang="it-IT" sz="1400" dirty="0">
                <a:solidFill>
                  <a:schemeClr val="tx1"/>
                </a:solidFill>
              </a:rPr>
              <a:t>SCUOLA QUADRI OTTOBRE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489578" y="1124744"/>
            <a:ext cx="8490249" cy="3690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09728" indent="0" fontAlgn="t">
              <a:buNone/>
            </a:pPr>
            <a:r>
              <a:rPr lang="it-IT" sz="2400" dirty="0">
                <a:latin typeface="+mj-lt"/>
              </a:rPr>
              <a:t>Le somme che vengono erogate a valere sulle risorse dell’art. 1 comma 126 della legge 107 dal 1 gennaio 2020 </a:t>
            </a:r>
            <a:r>
              <a:rPr lang="it-IT" sz="2400" b="1" u="sng" dirty="0">
                <a:solidFill>
                  <a:srgbClr val="FF0000"/>
                </a:solidFill>
                <a:latin typeface="+mj-lt"/>
              </a:rPr>
              <a:t>non sono più </a:t>
            </a:r>
            <a:r>
              <a:rPr lang="it-IT" sz="2400" b="1" i="1" u="sng" spc="200" dirty="0">
                <a:solidFill>
                  <a:srgbClr val="FF0000"/>
                </a:solidFill>
                <a:latin typeface="+mj-lt"/>
              </a:rPr>
              <a:t>obbligatoriamente</a:t>
            </a:r>
            <a:r>
              <a:rPr lang="it-IT" sz="2400" b="1" u="sng" dirty="0">
                <a:solidFill>
                  <a:srgbClr val="FF0000"/>
                </a:solidFill>
                <a:latin typeface="+mj-lt"/>
              </a:rPr>
              <a:t> destinate </a:t>
            </a:r>
            <a:r>
              <a:rPr lang="it-IT" sz="2400" b="1" dirty="0">
                <a:solidFill>
                  <a:srgbClr val="FF0000"/>
                </a:solidFill>
                <a:latin typeface="+mj-lt"/>
              </a:rPr>
              <a:t>a </a:t>
            </a:r>
            <a:r>
              <a:rPr lang="it-IT" sz="2400" dirty="0">
                <a:solidFill>
                  <a:srgbClr val="FF0000"/>
                </a:solidFill>
                <a:latin typeface="+mj-lt"/>
              </a:rPr>
              <a:t> </a:t>
            </a:r>
            <a:r>
              <a:rPr lang="it-IT" sz="2400" dirty="0">
                <a:latin typeface="+mj-lt"/>
              </a:rPr>
              <a:t>remunerare: </a:t>
            </a:r>
            <a:r>
              <a:rPr lang="it-IT" sz="2400" b="1" dirty="0">
                <a:latin typeface="+mj-lt"/>
              </a:rPr>
              <a:t>solo</a:t>
            </a:r>
            <a:r>
              <a:rPr lang="it-IT" sz="2400" dirty="0">
                <a:latin typeface="+mj-lt"/>
              </a:rPr>
              <a:t> i docenti di ruolo o con contratto annuale o fino a termine delle attività didattiche e </a:t>
            </a:r>
            <a:r>
              <a:rPr lang="it-IT" sz="2400" b="1" dirty="0">
                <a:latin typeface="+mj-lt"/>
              </a:rPr>
              <a:t>solo</a:t>
            </a:r>
            <a:r>
              <a:rPr lang="it-IT" sz="2400" dirty="0">
                <a:latin typeface="+mj-lt"/>
              </a:rPr>
              <a:t> per ragioni di premialità.</a:t>
            </a:r>
            <a:endParaRPr lang="it-IT" sz="2400" dirty="0"/>
          </a:p>
          <a:p>
            <a:pPr marL="393192" lvl="1" indent="0" fontAlgn="t">
              <a:buNone/>
            </a:pPr>
            <a:endParaRPr lang="it-IT" sz="2000" dirty="0">
              <a:latin typeface="+mj-lt"/>
            </a:endParaRPr>
          </a:p>
          <a:p>
            <a:pPr marL="109728" indent="0" algn="ctr" fontAlgn="t">
              <a:buNone/>
            </a:pPr>
            <a:r>
              <a:rPr lang="it-IT" sz="3200" dirty="0">
                <a:solidFill>
                  <a:srgbClr val="FF0000"/>
                </a:solidFill>
                <a:latin typeface="+mj-lt"/>
              </a:rPr>
              <a:t>Confluiscono nelle risorse senza vincolo di destinazione</a:t>
            </a:r>
            <a:r>
              <a:rPr lang="it-IT" sz="2400" dirty="0">
                <a:solidFill>
                  <a:srgbClr val="FF0000"/>
                </a:solidFill>
                <a:latin typeface="+mj-lt"/>
              </a:rPr>
              <a:t> </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10</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9" name="Titolo 1">
            <a:extLst>
              <a:ext uri="{FF2B5EF4-FFF2-40B4-BE49-F238E27FC236}">
                <a16:creationId xmlns:a16="http://schemas.microsoft.com/office/drawing/2014/main" id="{A6C88378-9C9E-4403-84A2-41B82C42A031}"/>
              </a:ext>
            </a:extLst>
          </p:cNvPr>
          <p:cNvSpPr>
            <a:spLocks noGrp="1"/>
          </p:cNvSpPr>
          <p:nvPr>
            <p:ph type="title"/>
          </p:nvPr>
        </p:nvSpPr>
        <p:spPr>
          <a:xfrm>
            <a:off x="827584" y="260648"/>
            <a:ext cx="4464496" cy="504056"/>
          </a:xfrm>
        </p:spPr>
        <p:txBody>
          <a:bodyPr>
            <a:noAutofit/>
          </a:bodyPr>
          <a:lstStyle/>
          <a:p>
            <a:r>
              <a:rPr lang="it-IT" sz="3400" b="1" dirty="0">
                <a:solidFill>
                  <a:srgbClr val="FF0000"/>
                </a:solidFill>
                <a:effectLst/>
              </a:rPr>
              <a:t>COSA CAMBIA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30223" y="1045784"/>
            <a:ext cx="8490249" cy="42242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93192" lvl="1" indent="0" algn="ctr" fontAlgn="t">
              <a:buNone/>
            </a:pPr>
            <a:r>
              <a:rPr lang="it-IT" sz="3200" u="sng" dirty="0">
                <a:solidFill>
                  <a:srgbClr val="00B050"/>
                </a:solidFill>
              </a:rPr>
              <a:t>IN SOSTANZA </a:t>
            </a:r>
          </a:p>
          <a:p>
            <a:pPr marL="393192" lvl="1" indent="0" algn="ctr" fontAlgn="t">
              <a:buNone/>
            </a:pPr>
            <a:r>
              <a:rPr lang="it-IT" sz="3200" dirty="0"/>
              <a:t>La somma da destinare alla premialità dei docenti non è più imposta dallo Stato </a:t>
            </a:r>
            <a:r>
              <a:rPr lang="it-IT" sz="3200" dirty="0">
                <a:solidFill>
                  <a:srgbClr val="FF0000"/>
                </a:solidFill>
              </a:rPr>
              <a:t>ma </a:t>
            </a:r>
            <a:r>
              <a:rPr lang="it-IT" sz="3200" u="sng" dirty="0">
                <a:solidFill>
                  <a:srgbClr val="FF0000"/>
                </a:solidFill>
              </a:rPr>
              <a:t>è frutto della contrattazione</a:t>
            </a:r>
          </a:p>
          <a:p>
            <a:pPr lvl="1" algn="ctr" fontAlgn="t">
              <a:buNone/>
            </a:pPr>
            <a:endParaRPr lang="it-IT" sz="3200" dirty="0">
              <a:solidFill>
                <a:srgbClr val="FF0000"/>
              </a:solidFill>
            </a:endParaRPr>
          </a:p>
          <a:p>
            <a:pPr lvl="1" algn="ctr" fontAlgn="t">
              <a:buNone/>
            </a:pPr>
            <a:endParaRPr lang="it-IT" sz="3200" dirty="0">
              <a:solidFill>
                <a:srgbClr val="FF0000"/>
              </a:solidFill>
            </a:endParaRPr>
          </a:p>
          <a:p>
            <a:pPr lvl="1" algn="ctr" fontAlgn="t">
              <a:buNone/>
            </a:pPr>
            <a:r>
              <a:rPr lang="it-IT" sz="3200" dirty="0">
                <a:solidFill>
                  <a:srgbClr val="FF0000"/>
                </a:solidFill>
              </a:rPr>
              <a:t>La contrattazione </a:t>
            </a:r>
            <a:r>
              <a:rPr lang="it-IT" sz="3200" b="1" dirty="0">
                <a:solidFill>
                  <a:srgbClr val="FF0000"/>
                </a:solidFill>
              </a:rPr>
              <a:t>PRENDE AVVIO </a:t>
            </a:r>
            <a:r>
              <a:rPr lang="it-IT" sz="3200" dirty="0">
                <a:solidFill>
                  <a:srgbClr val="FF0000"/>
                </a:solidFill>
              </a:rPr>
              <a:t>con </a:t>
            </a:r>
          </a:p>
          <a:p>
            <a:pPr lvl="1" algn="ctr" fontAlgn="t">
              <a:buNone/>
            </a:pPr>
            <a:r>
              <a:rPr lang="it-IT" sz="3200" dirty="0">
                <a:solidFill>
                  <a:srgbClr val="FF0000"/>
                </a:solidFill>
              </a:rPr>
              <a:t> </a:t>
            </a:r>
            <a:r>
              <a:rPr lang="it-IT" sz="3200" b="1" dirty="0">
                <a:solidFill>
                  <a:srgbClr val="FF0000"/>
                </a:solidFill>
              </a:rPr>
              <a:t>la proposta iniziale del DS</a:t>
            </a:r>
            <a:endParaRPr lang="it-IT" sz="3200" b="1" dirty="0">
              <a:solidFill>
                <a:srgbClr val="FF0000"/>
              </a:solidFill>
              <a:latin typeface="+mj-lt"/>
            </a:endParaRP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11</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9" name="Titolo 1">
            <a:extLst>
              <a:ext uri="{FF2B5EF4-FFF2-40B4-BE49-F238E27FC236}">
                <a16:creationId xmlns:a16="http://schemas.microsoft.com/office/drawing/2014/main" id="{45F65282-9356-4B39-9482-DF44F29AD9B7}"/>
              </a:ext>
            </a:extLst>
          </p:cNvPr>
          <p:cNvSpPr>
            <a:spLocks noGrp="1"/>
          </p:cNvSpPr>
          <p:nvPr>
            <p:ph type="title"/>
          </p:nvPr>
        </p:nvSpPr>
        <p:spPr>
          <a:xfrm>
            <a:off x="827584" y="260648"/>
            <a:ext cx="4464496" cy="504056"/>
          </a:xfrm>
        </p:spPr>
        <p:txBody>
          <a:bodyPr>
            <a:noAutofit/>
          </a:bodyPr>
          <a:lstStyle/>
          <a:p>
            <a:r>
              <a:rPr lang="it-IT" sz="3400" b="1" dirty="0">
                <a:solidFill>
                  <a:srgbClr val="FF0000"/>
                </a:solidFill>
                <a:effectLst/>
              </a:rPr>
              <a:t>COSA CAMBIA</a:t>
            </a:r>
          </a:p>
        </p:txBody>
      </p:sp>
    </p:spTree>
    <p:extLst>
      <p:ext uri="{BB962C8B-B14F-4D97-AF65-F5344CB8AC3E}">
        <p14:creationId xmlns:p14="http://schemas.microsoft.com/office/powerpoint/2010/main" val="1953646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62885" y="1091489"/>
            <a:ext cx="8490249" cy="45448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09728" indent="0" fontAlgn="t">
              <a:buNone/>
            </a:pPr>
            <a:r>
              <a:rPr lang="it-IT" sz="2800" dirty="0">
                <a:solidFill>
                  <a:srgbClr val="FF0000"/>
                </a:solidFill>
                <a:latin typeface="+mj-lt"/>
              </a:rPr>
              <a:t>La valorizzazione del personale docente è </a:t>
            </a:r>
            <a:r>
              <a:rPr lang="it-IT" sz="2800" b="1" u="sng" dirty="0">
                <a:solidFill>
                  <a:srgbClr val="FF0000"/>
                </a:solidFill>
                <a:latin typeface="+mj-lt"/>
              </a:rPr>
              <a:t>ancora</a:t>
            </a:r>
            <a:r>
              <a:rPr lang="it-IT" sz="2800" dirty="0">
                <a:solidFill>
                  <a:srgbClr val="FF0000"/>
                </a:solidFill>
                <a:latin typeface="+mj-lt"/>
              </a:rPr>
              <a:t> obbligatoria</a:t>
            </a:r>
            <a:r>
              <a:rPr lang="it-IT" sz="2800" dirty="0">
                <a:latin typeface="+mj-lt"/>
              </a:rPr>
              <a:t> </a:t>
            </a:r>
          </a:p>
          <a:p>
            <a:pPr algn="just" fontAlgn="t">
              <a:buFontTx/>
              <a:buChar char="-"/>
            </a:pPr>
            <a:r>
              <a:rPr lang="it-IT" sz="2800" dirty="0">
                <a:latin typeface="+mj-lt"/>
              </a:rPr>
              <a:t>perché disciplinata dalla Legge 107/2015 (art. 1, cc.126-129) </a:t>
            </a:r>
          </a:p>
          <a:p>
            <a:pPr algn="just" fontAlgn="t">
              <a:buFontTx/>
              <a:buChar char="-"/>
            </a:pPr>
            <a:r>
              <a:rPr lang="it-IT" sz="2800" dirty="0">
                <a:latin typeface="+mj-lt"/>
              </a:rPr>
              <a:t>su cui è intervenuto poi il CCNL (art. 22, c. 4 lett. c 4)</a:t>
            </a:r>
          </a:p>
          <a:p>
            <a:pPr algn="just" fontAlgn="t">
              <a:buFontTx/>
              <a:buChar char="-"/>
            </a:pPr>
            <a:r>
              <a:rPr lang="it-IT" sz="2800" dirty="0">
                <a:latin typeface="+mj-lt"/>
              </a:rPr>
              <a:t>La legge 107 e il CCNL sono tra loro compatibili poiché trattano momenti diversi della procedura</a:t>
            </a:r>
          </a:p>
          <a:p>
            <a:pPr fontAlgn="t">
              <a:buNone/>
            </a:pPr>
            <a:endParaRPr lang="it-IT" sz="2400" dirty="0">
              <a:latin typeface="+mj-lt"/>
            </a:endParaRP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12</a:t>
            </a:fld>
            <a:endParaRPr lang="it-IT"/>
          </a:p>
        </p:txBody>
      </p:sp>
      <p:sp>
        <p:nvSpPr>
          <p:cNvPr id="2" name="Titolo 1"/>
          <p:cNvSpPr>
            <a:spLocks noGrp="1"/>
          </p:cNvSpPr>
          <p:nvPr>
            <p:ph type="title"/>
          </p:nvPr>
        </p:nvSpPr>
        <p:spPr>
          <a:xfrm>
            <a:off x="827584" y="260648"/>
            <a:ext cx="4464496" cy="504056"/>
          </a:xfrm>
        </p:spPr>
        <p:txBody>
          <a:bodyPr>
            <a:noAutofit/>
          </a:bodyPr>
          <a:lstStyle/>
          <a:p>
            <a:r>
              <a:rPr lang="it-IT" sz="3400" b="1" dirty="0">
                <a:solidFill>
                  <a:srgbClr val="FF0000"/>
                </a:solidFill>
                <a:effectLst/>
              </a:rPr>
              <a:t>COSA NON CAMBIA</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extLst>
      <p:ext uri="{BB962C8B-B14F-4D97-AF65-F5344CB8AC3E}">
        <p14:creationId xmlns:p14="http://schemas.microsoft.com/office/powerpoint/2010/main" val="271644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428548" y="831002"/>
            <a:ext cx="5401604" cy="42575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r>
              <a:rPr lang="it-IT" sz="2400" dirty="0">
                <a:solidFill>
                  <a:srgbClr val="FF0000"/>
                </a:solidFill>
                <a:latin typeface="+mj-lt"/>
              </a:rPr>
              <a:t>non</a:t>
            </a:r>
            <a:r>
              <a:rPr lang="it-IT" sz="2400" dirty="0">
                <a:latin typeface="+mj-lt"/>
              </a:rPr>
              <a:t> va messo in discussione lo stanziamento, </a:t>
            </a:r>
            <a:r>
              <a:rPr lang="it-IT" sz="2400" b="1" dirty="0">
                <a:latin typeface="+mj-lt"/>
              </a:rPr>
              <a:t>nella proposta del ds</a:t>
            </a:r>
            <a:r>
              <a:rPr lang="it-IT" sz="2400" dirty="0">
                <a:latin typeface="+mj-lt"/>
              </a:rPr>
              <a:t>, di una quota del fondo MOF per valorizzare il merito dei docenti </a:t>
            </a:r>
          </a:p>
          <a:p>
            <a:pPr lvl="0" fontAlgn="t"/>
            <a:r>
              <a:rPr lang="it-IT" sz="2400" dirty="0">
                <a:solidFill>
                  <a:srgbClr val="FF0000"/>
                </a:solidFill>
                <a:latin typeface="+mj-lt"/>
              </a:rPr>
              <a:t>non</a:t>
            </a:r>
            <a:r>
              <a:rPr lang="it-IT" sz="2400" dirty="0">
                <a:latin typeface="+mj-lt"/>
              </a:rPr>
              <a:t> vanno contrattati i criteri di accesso al bonus </a:t>
            </a:r>
          </a:p>
          <a:p>
            <a:pPr lvl="0" fontAlgn="t"/>
            <a:r>
              <a:rPr lang="it-IT" sz="2400" dirty="0">
                <a:solidFill>
                  <a:srgbClr val="FF0000"/>
                </a:solidFill>
                <a:latin typeface="+mj-lt"/>
              </a:rPr>
              <a:t>non</a:t>
            </a:r>
            <a:r>
              <a:rPr lang="it-IT" sz="2400" dirty="0">
                <a:latin typeface="+mj-lt"/>
              </a:rPr>
              <a:t> vanno contrattati i docenti destinatari dei compensi, il loro numero e la quantificazione del compenso del singolo</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13</a:t>
            </a:fld>
            <a:endParaRPr lang="it-IT"/>
          </a:p>
        </p:txBody>
      </p:sp>
      <p:sp>
        <p:nvSpPr>
          <p:cNvPr id="2" name="Titolo 1"/>
          <p:cNvSpPr>
            <a:spLocks noGrp="1"/>
          </p:cNvSpPr>
          <p:nvPr>
            <p:ph type="title"/>
          </p:nvPr>
        </p:nvSpPr>
        <p:spPr>
          <a:xfrm>
            <a:off x="467544" y="2109084"/>
            <a:ext cx="2961004" cy="1701412"/>
          </a:xfrm>
        </p:spPr>
        <p:txBody>
          <a:bodyPr>
            <a:noAutofit/>
          </a:bodyPr>
          <a:lstStyle/>
          <a:p>
            <a:r>
              <a:rPr lang="it-IT" sz="2800" dirty="0">
                <a:solidFill>
                  <a:srgbClr val="FF0000"/>
                </a:solidFill>
              </a:rPr>
              <a:t>COSA NON VA FATTO</a:t>
            </a:r>
            <a:endParaRPr lang="it-IT" sz="2800" b="1" dirty="0">
              <a:solidFill>
                <a:srgbClr val="FF0000"/>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491880" y="977195"/>
            <a:ext cx="5384962"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t"/>
            <a:r>
              <a:rPr lang="it-IT" sz="2400" dirty="0">
                <a:solidFill>
                  <a:srgbClr val="FF0000"/>
                </a:solidFill>
                <a:latin typeface="+mj-lt"/>
              </a:rPr>
              <a:t>La consistenza della quota </a:t>
            </a:r>
            <a:r>
              <a:rPr lang="it-IT" sz="2400" dirty="0">
                <a:latin typeface="+mj-lt"/>
              </a:rPr>
              <a:t>da destinare alla valorizzazione dei docenti ex L. 107/2015 art. 1 cc. 126-128</a:t>
            </a:r>
          </a:p>
          <a:p>
            <a:pPr fontAlgn="t">
              <a:buNone/>
            </a:pPr>
            <a:endParaRPr lang="it-IT" sz="2400" dirty="0">
              <a:latin typeface="+mj-lt"/>
            </a:endParaRPr>
          </a:p>
          <a:p>
            <a:pPr lvl="0" algn="just" fontAlgn="t"/>
            <a:r>
              <a:rPr lang="it-IT" sz="2400" dirty="0">
                <a:latin typeface="+mj-lt"/>
              </a:rPr>
              <a:t>I “</a:t>
            </a:r>
            <a:r>
              <a:rPr lang="it-IT" sz="2400" dirty="0">
                <a:solidFill>
                  <a:srgbClr val="FF0000"/>
                </a:solidFill>
                <a:latin typeface="+mj-lt"/>
              </a:rPr>
              <a:t>criteri generali </a:t>
            </a:r>
            <a:r>
              <a:rPr lang="it-IT" sz="2400" dirty="0">
                <a:latin typeface="+mj-lt"/>
              </a:rPr>
              <a:t>per la determinazione dei compensi finalizzati alla valorizzazione del personale”</a:t>
            </a:r>
          </a:p>
          <a:p>
            <a:pPr lvl="0" algn="just" fontAlgn="t"/>
            <a:r>
              <a:rPr lang="it-IT" sz="2400" dirty="0">
                <a:solidFill>
                  <a:srgbClr val="FF0000"/>
                </a:solidFill>
                <a:latin typeface="+mj-lt"/>
              </a:rPr>
              <a:t>non le somme </a:t>
            </a:r>
            <a:r>
              <a:rPr lang="it-IT" sz="2400" dirty="0">
                <a:latin typeface="+mj-lt"/>
              </a:rPr>
              <a:t>da attribuire al singolo</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14</a:t>
            </a:fld>
            <a:endParaRPr lang="it-IT"/>
          </a:p>
        </p:txBody>
      </p:sp>
      <p:sp>
        <p:nvSpPr>
          <p:cNvPr id="2" name="Titolo 1"/>
          <p:cNvSpPr>
            <a:spLocks noGrp="1"/>
          </p:cNvSpPr>
          <p:nvPr>
            <p:ph type="title"/>
          </p:nvPr>
        </p:nvSpPr>
        <p:spPr>
          <a:xfrm>
            <a:off x="362248" y="1772816"/>
            <a:ext cx="3129632" cy="1978461"/>
          </a:xfrm>
        </p:spPr>
        <p:txBody>
          <a:bodyPr>
            <a:noAutofit/>
          </a:bodyPr>
          <a:lstStyle/>
          <a:p>
            <a:r>
              <a:rPr lang="it-IT" sz="2400" dirty="0">
                <a:solidFill>
                  <a:srgbClr val="92D050"/>
                </a:solidFill>
              </a:rPr>
              <a:t>COSA  </a:t>
            </a:r>
            <a:br>
              <a:rPr lang="it-IT" sz="2400" dirty="0">
                <a:solidFill>
                  <a:srgbClr val="92D050"/>
                </a:solidFill>
              </a:rPr>
            </a:br>
            <a:r>
              <a:rPr lang="it-IT" sz="2400" dirty="0">
                <a:solidFill>
                  <a:srgbClr val="92D050"/>
                </a:solidFill>
              </a:rPr>
              <a:t>VA CONTRATTATO</a:t>
            </a:r>
            <a:endParaRPr lang="it-IT" sz="3400" b="1" dirty="0">
              <a:solidFill>
                <a:srgbClr val="92D050"/>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721060" y="223593"/>
            <a:ext cx="5184576" cy="61760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it-IT" sz="2800" dirty="0">
                <a:latin typeface="+mj-lt"/>
              </a:rPr>
              <a:t>qualora la parte sindacale </a:t>
            </a:r>
            <a:r>
              <a:rPr lang="it-IT" sz="2800" dirty="0">
                <a:solidFill>
                  <a:srgbClr val="FF0000"/>
                </a:solidFill>
                <a:latin typeface="+mj-lt"/>
              </a:rPr>
              <a:t>si irrigidisse</a:t>
            </a:r>
            <a:r>
              <a:rPr lang="it-IT" sz="2800" dirty="0">
                <a:latin typeface="+mj-lt"/>
              </a:rPr>
              <a:t> (rifiutando di accordarsi sulla premialità) </a:t>
            </a:r>
          </a:p>
          <a:p>
            <a:pPr algn="just"/>
            <a:r>
              <a:rPr lang="it-IT" sz="2800" dirty="0">
                <a:latin typeface="+mj-lt"/>
              </a:rPr>
              <a:t>è </a:t>
            </a:r>
            <a:r>
              <a:rPr lang="it-IT" sz="2800" dirty="0">
                <a:solidFill>
                  <a:srgbClr val="FF0000"/>
                </a:solidFill>
                <a:latin typeface="+mj-lt"/>
              </a:rPr>
              <a:t>sempre possibile </a:t>
            </a:r>
            <a:r>
              <a:rPr lang="it-IT" sz="2800" dirty="0">
                <a:latin typeface="+mj-lt"/>
              </a:rPr>
              <a:t>ricorre ai provvedimenti di cui all’art. 40, c.3-ter, del d.lgs. 165/2001 a cui rinvia l’art. 7, c. 7 del CCNL</a:t>
            </a:r>
          </a:p>
          <a:p>
            <a:pPr algn="just"/>
            <a:r>
              <a:rPr lang="it-IT" sz="2800" dirty="0">
                <a:latin typeface="+mj-lt"/>
              </a:rPr>
              <a:t>Si tratta di una materia di contrattazione prevista dall’art. 22 c. 4 lett. c4 del CCNL 2016-2018</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15</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9" name="Titolo 1">
            <a:extLst>
              <a:ext uri="{FF2B5EF4-FFF2-40B4-BE49-F238E27FC236}">
                <a16:creationId xmlns:a16="http://schemas.microsoft.com/office/drawing/2014/main" id="{0CA54140-56A9-0A4E-B95C-AA14AB385F5A}"/>
              </a:ext>
            </a:extLst>
          </p:cNvPr>
          <p:cNvSpPr txBox="1">
            <a:spLocks/>
          </p:cNvSpPr>
          <p:nvPr/>
        </p:nvSpPr>
        <p:spPr>
          <a:xfrm>
            <a:off x="238364" y="1844824"/>
            <a:ext cx="3685564" cy="1800200"/>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it-IT" sz="3600" dirty="0">
                <a:solidFill>
                  <a:schemeClr val="bg2">
                    <a:lumMod val="50000"/>
                  </a:schemeClr>
                </a:solidFill>
              </a:rPr>
              <a:t>L’ATTO UNILATERALE ?</a:t>
            </a:r>
            <a:endParaRPr lang="it-IT" sz="3400" dirty="0">
              <a:solidFill>
                <a:schemeClr val="bg2">
                  <a:lumMod val="50000"/>
                </a:schemeClr>
              </a:solidFill>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563888" y="1139289"/>
            <a:ext cx="5328592" cy="51193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sz="2000" dirty="0">
                <a:latin typeface="+mj-lt"/>
              </a:rPr>
              <a:t>L’ art. 40 comma 3-ter del D. </a:t>
            </a:r>
            <a:r>
              <a:rPr lang="it-IT" sz="2000" dirty="0" err="1">
                <a:latin typeface="+mj-lt"/>
              </a:rPr>
              <a:t>Lgs</a:t>
            </a:r>
            <a:r>
              <a:rPr lang="it-IT" sz="2000" dirty="0">
                <a:latin typeface="+mj-lt"/>
              </a:rPr>
              <a:t>. 165/01, dice:</a:t>
            </a:r>
          </a:p>
          <a:p>
            <a:r>
              <a:rPr lang="it-IT" sz="2000" i="1" dirty="0">
                <a:latin typeface="+mj-lt"/>
              </a:rPr>
              <a:t>“Nel caso in cui non si raggiunga l'accordo per la stipulazione di un contratto collettivo integrativo, </a:t>
            </a:r>
            <a:r>
              <a:rPr lang="it-IT" sz="2000" i="1" dirty="0">
                <a:solidFill>
                  <a:srgbClr val="FF0000"/>
                </a:solidFill>
                <a:latin typeface="+mj-lt"/>
              </a:rPr>
              <a:t>qualora il protrarsi delle trattative determini un pregiudizio alla funzionalità dell'azione amministrativa</a:t>
            </a:r>
            <a:r>
              <a:rPr lang="it-IT" sz="2000" i="1" dirty="0">
                <a:latin typeface="+mj-lt"/>
              </a:rPr>
              <a:t>, nel rispetto dei principi di correttezza e buona fede fra le parti, l'amministrazione interessata può provvedere, in via provvisoria, </a:t>
            </a:r>
            <a:r>
              <a:rPr lang="it-IT" sz="2000" i="1" dirty="0">
                <a:solidFill>
                  <a:srgbClr val="FF0000"/>
                </a:solidFill>
                <a:latin typeface="+mj-lt"/>
              </a:rPr>
              <a:t>sulle materie oggetto del mancato accordo</a:t>
            </a:r>
            <a:r>
              <a:rPr lang="it-IT" sz="2000" i="1" dirty="0">
                <a:latin typeface="+mj-lt"/>
              </a:rPr>
              <a:t> fino alla successiva sottoscrizione” </a:t>
            </a:r>
            <a:endParaRPr lang="it-IT" sz="2000" dirty="0">
              <a:latin typeface="+mj-lt"/>
            </a:endParaRPr>
          </a:p>
          <a:p>
            <a:endParaRPr lang="it-IT" sz="2000" dirty="0"/>
          </a:p>
        </p:txBody>
      </p:sp>
      <p:sp>
        <p:nvSpPr>
          <p:cNvPr id="9" name="Segnaposto numero diapositiva 8"/>
          <p:cNvSpPr>
            <a:spLocks noGrp="1"/>
          </p:cNvSpPr>
          <p:nvPr>
            <p:ph type="sldNum" sz="quarter" idx="12"/>
          </p:nvPr>
        </p:nvSpPr>
        <p:spPr/>
        <p:txBody>
          <a:bodyPr/>
          <a:lstStyle/>
          <a:p>
            <a:fld id="{AB41E099-C5D1-4CE0-89E4-268430FB575D}" type="slidenum">
              <a:rPr lang="it-IT" smtClean="0"/>
              <a:pPr/>
              <a:t>16</a:t>
            </a:fld>
            <a:endParaRPr lang="it-IT"/>
          </a:p>
        </p:txBody>
      </p:sp>
      <p:sp>
        <p:nvSpPr>
          <p:cNvPr id="2" name="Titolo 1"/>
          <p:cNvSpPr>
            <a:spLocks noGrp="1"/>
          </p:cNvSpPr>
          <p:nvPr>
            <p:ph type="title"/>
          </p:nvPr>
        </p:nvSpPr>
        <p:spPr>
          <a:xfrm>
            <a:off x="611560" y="377688"/>
            <a:ext cx="2736304" cy="4851512"/>
          </a:xfrm>
        </p:spPr>
        <p:txBody>
          <a:bodyPr>
            <a:noAutofit/>
          </a:bodyPr>
          <a:lstStyle/>
          <a:p>
            <a:br>
              <a:rPr lang="it-IT" sz="2800" b="1" dirty="0"/>
            </a:br>
            <a:r>
              <a:rPr lang="it-IT" sz="2400" b="1" dirty="0">
                <a:solidFill>
                  <a:schemeClr val="tx1"/>
                </a:solidFill>
                <a:effectLst/>
              </a:rPr>
              <a:t>in  pratica</a:t>
            </a:r>
            <a:br>
              <a:rPr lang="it-IT" sz="2400" b="1" dirty="0">
                <a:solidFill>
                  <a:schemeClr val="tx1"/>
                </a:solidFill>
                <a:effectLst/>
              </a:rPr>
            </a:br>
            <a:br>
              <a:rPr lang="it-IT" sz="2800" b="1" dirty="0">
                <a:solidFill>
                  <a:schemeClr val="tx1"/>
                </a:solidFill>
              </a:rPr>
            </a:br>
            <a:br>
              <a:rPr lang="it-IT" sz="2800" b="1" dirty="0">
                <a:solidFill>
                  <a:schemeClr val="tx1"/>
                </a:solidFill>
              </a:rPr>
            </a:br>
            <a:r>
              <a:rPr lang="it-IT" sz="3400" b="1" dirty="0">
                <a:solidFill>
                  <a:schemeClr val="tx1"/>
                </a:solidFill>
                <a:effectLst/>
              </a:rPr>
              <a:t>il mancato accordo </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563888" y="691279"/>
            <a:ext cx="5400600" cy="61965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sz="2400" dirty="0">
                <a:latin typeface="+mj-lt"/>
              </a:rPr>
              <a:t>il dirigente può adottare misure unilaterali, sia pure in via temporanea e fino al successivo accordo</a:t>
            </a:r>
          </a:p>
          <a:p>
            <a:pPr>
              <a:buNone/>
            </a:pPr>
            <a:endParaRPr lang="it-IT" sz="2400" dirty="0">
              <a:latin typeface="+mj-lt"/>
            </a:endParaRPr>
          </a:p>
          <a:p>
            <a:r>
              <a:rPr lang="it-IT" sz="2400" dirty="0">
                <a:latin typeface="+mj-lt"/>
              </a:rPr>
              <a:t>il successivo accordo può anche non esserci, visto che le misure restano comunque in vigore senza una scadenza predeterminata</a:t>
            </a:r>
          </a:p>
          <a:p>
            <a:endParaRPr lang="it-IT" sz="2400" dirty="0">
              <a:latin typeface="+mj-lt"/>
            </a:endParaRPr>
          </a:p>
          <a:p>
            <a:r>
              <a:rPr lang="it-IT" sz="2400" dirty="0">
                <a:latin typeface="+mj-lt"/>
              </a:rPr>
              <a:t>l’Amministrazione non è tenuta, quindi, a pagare qualunque prezzo pur di concludere l’accordo</a:t>
            </a:r>
          </a:p>
          <a:p>
            <a:endParaRPr lang="it-IT" sz="2000" dirty="0"/>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17</a:t>
            </a:fld>
            <a:endParaRPr lang="it-IT"/>
          </a:p>
        </p:txBody>
      </p:sp>
      <p:sp>
        <p:nvSpPr>
          <p:cNvPr id="2" name="Titolo 1"/>
          <p:cNvSpPr>
            <a:spLocks noGrp="1"/>
          </p:cNvSpPr>
          <p:nvPr>
            <p:ph type="title"/>
          </p:nvPr>
        </p:nvSpPr>
        <p:spPr>
          <a:xfrm>
            <a:off x="611560" y="640081"/>
            <a:ext cx="2736304" cy="3941048"/>
          </a:xfrm>
        </p:spPr>
        <p:txBody>
          <a:bodyPr>
            <a:noAutofit/>
          </a:bodyPr>
          <a:lstStyle/>
          <a:p>
            <a:br>
              <a:rPr lang="it-IT" sz="2800" b="1" dirty="0"/>
            </a:br>
            <a:br>
              <a:rPr lang="it-IT" sz="2800" b="1" dirty="0"/>
            </a:br>
            <a:r>
              <a:rPr lang="it-IT" sz="2400" b="1" dirty="0">
                <a:solidFill>
                  <a:schemeClr val="tx1"/>
                </a:solidFill>
                <a:effectLst/>
              </a:rPr>
              <a:t>in pratica</a:t>
            </a:r>
            <a:br>
              <a:rPr lang="it-IT" sz="2400" b="1" dirty="0">
                <a:solidFill>
                  <a:schemeClr val="tx1"/>
                </a:solidFill>
                <a:effectLst/>
              </a:rPr>
            </a:br>
            <a:br>
              <a:rPr lang="it-IT" sz="2800" b="1" dirty="0">
                <a:solidFill>
                  <a:schemeClr val="tx1"/>
                </a:solidFill>
              </a:rPr>
            </a:br>
            <a:br>
              <a:rPr lang="it-IT" sz="2800" b="1" dirty="0">
                <a:solidFill>
                  <a:schemeClr val="tx1"/>
                </a:solidFill>
              </a:rPr>
            </a:br>
            <a:br>
              <a:rPr lang="it-IT" sz="2800" b="1" dirty="0">
                <a:solidFill>
                  <a:schemeClr val="tx1"/>
                </a:solidFill>
              </a:rPr>
            </a:br>
            <a:r>
              <a:rPr lang="it-IT" sz="3400" b="1" dirty="0">
                <a:solidFill>
                  <a:schemeClr val="tx1"/>
                </a:solidFill>
                <a:effectLst/>
              </a:rPr>
              <a:t>il mancato accordo </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324531" y="746214"/>
            <a:ext cx="5544616" cy="53655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sz="2400" dirty="0">
                <a:latin typeface="+mj-lt"/>
              </a:rPr>
              <a:t>nell’ordinamento, queste clausole  vengono dette “norme di chiusura”: servono, cioè, ad evitare situazioni in cui l’Amministrazione sia messa con le spalle al muro senza legittime vie d’uscita</a:t>
            </a:r>
          </a:p>
          <a:p>
            <a:r>
              <a:rPr lang="it-IT" sz="2400" dirty="0">
                <a:solidFill>
                  <a:srgbClr val="FF0000"/>
                </a:solidFill>
              </a:rPr>
              <a:t>la trattativa va impostata e condotta per arrivare ad un accordo</a:t>
            </a:r>
          </a:p>
          <a:p>
            <a:r>
              <a:rPr lang="it-IT" sz="2400" dirty="0"/>
              <a:t>i comportamenti della parte pubblica devono essere improntati alla massima buona fede e correttezza</a:t>
            </a:r>
            <a:endParaRPr lang="it-IT" sz="2400" dirty="0">
              <a:latin typeface="+mj-lt"/>
            </a:endParaRP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18</a:t>
            </a:fld>
            <a:endParaRPr lang="it-IT"/>
          </a:p>
        </p:txBody>
      </p:sp>
      <p:sp>
        <p:nvSpPr>
          <p:cNvPr id="2" name="Titolo 1"/>
          <p:cNvSpPr>
            <a:spLocks noGrp="1"/>
          </p:cNvSpPr>
          <p:nvPr>
            <p:ph type="title"/>
          </p:nvPr>
        </p:nvSpPr>
        <p:spPr>
          <a:xfrm>
            <a:off x="611560" y="332656"/>
            <a:ext cx="2736304" cy="5256584"/>
          </a:xfrm>
        </p:spPr>
        <p:txBody>
          <a:bodyPr>
            <a:noAutofit/>
          </a:bodyPr>
          <a:lstStyle/>
          <a:p>
            <a:br>
              <a:rPr lang="it-IT" sz="2800" b="1" dirty="0"/>
            </a:br>
            <a:br>
              <a:rPr lang="it-IT" sz="2800" b="1" dirty="0"/>
            </a:br>
            <a:r>
              <a:rPr lang="it-IT" sz="2400" b="1" dirty="0">
                <a:solidFill>
                  <a:schemeClr val="tx1"/>
                </a:solidFill>
                <a:effectLst/>
              </a:rPr>
              <a:t>in pratica</a:t>
            </a:r>
            <a:br>
              <a:rPr lang="it-IT" sz="2400" b="1" dirty="0">
                <a:solidFill>
                  <a:schemeClr val="tx1"/>
                </a:solidFill>
                <a:effectLst/>
              </a:rPr>
            </a:br>
            <a:br>
              <a:rPr lang="it-IT" sz="2800" b="1" dirty="0">
                <a:solidFill>
                  <a:schemeClr val="tx1"/>
                </a:solidFill>
              </a:rPr>
            </a:br>
            <a:br>
              <a:rPr lang="it-IT" sz="2800" b="1" dirty="0">
                <a:solidFill>
                  <a:schemeClr val="tx1"/>
                </a:solidFill>
              </a:rPr>
            </a:br>
            <a:r>
              <a:rPr lang="it-IT" sz="3400" b="1" dirty="0">
                <a:solidFill>
                  <a:schemeClr val="tx1"/>
                </a:solidFill>
                <a:effectLst/>
              </a:rPr>
              <a:t>il mancato accordo </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645576" y="50334"/>
            <a:ext cx="5184576" cy="53655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None/>
            </a:pPr>
            <a:r>
              <a:rPr lang="it-IT" sz="2400" dirty="0">
                <a:latin typeface="+mj-lt"/>
              </a:rPr>
              <a:t>  quando si può dire che l’accordo è mancato? </a:t>
            </a:r>
          </a:p>
          <a:p>
            <a:pPr>
              <a:buNone/>
            </a:pPr>
            <a:endParaRPr lang="it-IT" sz="2400" dirty="0">
              <a:latin typeface="+mj-lt"/>
            </a:endParaRPr>
          </a:p>
          <a:p>
            <a:r>
              <a:rPr lang="it-IT" sz="2400" dirty="0">
                <a:latin typeface="+mj-lt"/>
              </a:rPr>
              <a:t>l’art. 8 c. 2 del CCNL 2018 prescrive che “</a:t>
            </a:r>
            <a:r>
              <a:rPr lang="it-IT" sz="2400" i="1" dirty="0">
                <a:latin typeface="+mj-lt"/>
              </a:rPr>
              <a:t>nei primi </a:t>
            </a:r>
            <a:r>
              <a:rPr lang="it-IT" sz="2400" i="1" dirty="0">
                <a:solidFill>
                  <a:srgbClr val="FF0000"/>
                </a:solidFill>
                <a:latin typeface="+mj-lt"/>
              </a:rPr>
              <a:t>trenta giorni </a:t>
            </a:r>
            <a:r>
              <a:rPr lang="it-IT" sz="2400" i="1" dirty="0">
                <a:latin typeface="+mj-lt"/>
              </a:rPr>
              <a:t>del negoziato relativo alla contrattazione integrativa </a:t>
            </a:r>
            <a:r>
              <a:rPr lang="it-IT" sz="2400" i="1" dirty="0">
                <a:solidFill>
                  <a:srgbClr val="FF0000"/>
                </a:solidFill>
                <a:latin typeface="+mj-lt"/>
              </a:rPr>
              <a:t>le parti non assumono iniziative unilaterali </a:t>
            </a:r>
            <a:r>
              <a:rPr lang="it-IT" sz="2400" i="1" dirty="0">
                <a:latin typeface="+mj-lt"/>
              </a:rPr>
              <a:t>né procedono ad azioni dirette; compiono, inoltre, ogni ragionevole sforzo per raggiungere l’accordo nelle materie demandate</a:t>
            </a:r>
            <a:r>
              <a:rPr lang="it-IT" sz="2400" dirty="0">
                <a:latin typeface="+mj-lt"/>
              </a:rPr>
              <a:t>”</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19</a:t>
            </a:fld>
            <a:endParaRPr lang="it-IT"/>
          </a:p>
        </p:txBody>
      </p:sp>
      <p:sp>
        <p:nvSpPr>
          <p:cNvPr id="2" name="Titolo 1"/>
          <p:cNvSpPr>
            <a:spLocks noGrp="1"/>
          </p:cNvSpPr>
          <p:nvPr>
            <p:ph type="title"/>
          </p:nvPr>
        </p:nvSpPr>
        <p:spPr>
          <a:xfrm>
            <a:off x="611560" y="476672"/>
            <a:ext cx="2736304" cy="4104456"/>
          </a:xfrm>
        </p:spPr>
        <p:txBody>
          <a:bodyPr>
            <a:noAutofit/>
          </a:bodyPr>
          <a:lstStyle/>
          <a:p>
            <a:br>
              <a:rPr lang="it-IT" sz="2800" b="1" dirty="0"/>
            </a:br>
            <a:br>
              <a:rPr lang="it-IT" sz="2800" b="1" dirty="0"/>
            </a:br>
            <a:r>
              <a:rPr lang="it-IT" sz="2400" b="1" dirty="0">
                <a:solidFill>
                  <a:schemeClr val="tx1"/>
                </a:solidFill>
                <a:effectLst/>
              </a:rPr>
              <a:t>in pratica</a:t>
            </a:r>
            <a:br>
              <a:rPr lang="it-IT" sz="3200" b="1" dirty="0">
                <a:solidFill>
                  <a:schemeClr val="tx1"/>
                </a:solidFill>
              </a:rPr>
            </a:br>
            <a:br>
              <a:rPr lang="it-IT" sz="3200" b="1" dirty="0">
                <a:solidFill>
                  <a:schemeClr val="tx1"/>
                </a:solidFill>
              </a:rPr>
            </a:br>
            <a:br>
              <a:rPr lang="it-IT" sz="2800" b="1" dirty="0">
                <a:solidFill>
                  <a:schemeClr val="tx1"/>
                </a:solidFill>
              </a:rPr>
            </a:br>
            <a:r>
              <a:rPr lang="it-IT" sz="3400" b="1" dirty="0">
                <a:solidFill>
                  <a:schemeClr val="tx1"/>
                </a:solidFill>
                <a:effectLst/>
              </a:rPr>
              <a:t>il mancato accordo </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2</a:t>
            </a:fld>
            <a:endParaRPr lang="it-IT"/>
          </a:p>
        </p:txBody>
      </p:sp>
      <p:sp>
        <p:nvSpPr>
          <p:cNvPr id="2" name="Titolo 1"/>
          <p:cNvSpPr>
            <a:spLocks noGrp="1"/>
          </p:cNvSpPr>
          <p:nvPr>
            <p:ph type="title"/>
          </p:nvPr>
        </p:nvSpPr>
        <p:spPr>
          <a:xfrm>
            <a:off x="827584" y="260648"/>
            <a:ext cx="7992888" cy="1348558"/>
          </a:xfrm>
        </p:spPr>
        <p:txBody>
          <a:bodyPr>
            <a:noAutofit/>
          </a:bodyPr>
          <a:lstStyle/>
          <a:p>
            <a:r>
              <a:rPr lang="it-IT" sz="2800" b="1" dirty="0">
                <a:solidFill>
                  <a:schemeClr val="tx1"/>
                </a:solidFill>
              </a:rPr>
              <a:t>LA LEGGE </a:t>
            </a:r>
            <a:r>
              <a:rPr lang="it-IT" sz="2800" dirty="0">
                <a:solidFill>
                  <a:schemeClr val="tx1"/>
                </a:solidFill>
              </a:rPr>
              <a:t>DI STABILITÀ PER IL 2020</a:t>
            </a:r>
            <a:endParaRPr lang="it-IT" sz="3400" b="1" dirty="0">
              <a:solidFill>
                <a:schemeClr val="tx1"/>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5" name="Segnaposto contenuto 4">
            <a:extLst>
              <a:ext uri="{FF2B5EF4-FFF2-40B4-BE49-F238E27FC236}">
                <a16:creationId xmlns:a16="http://schemas.microsoft.com/office/drawing/2014/main" id="{A51C445A-5DDD-2A46-9159-6DABD6CD624D}"/>
              </a:ext>
            </a:extLst>
          </p:cNvPr>
          <p:cNvSpPr>
            <a:spLocks noGrp="1"/>
          </p:cNvSpPr>
          <p:nvPr>
            <p:ph idx="1"/>
          </p:nvPr>
        </p:nvSpPr>
        <p:spPr>
          <a:xfrm>
            <a:off x="345326" y="1340768"/>
            <a:ext cx="8640960" cy="4606503"/>
          </a:xfrm>
        </p:spPr>
        <p:txBody>
          <a:bodyPr>
            <a:normAutofit/>
          </a:bodyPr>
          <a:lstStyle/>
          <a:p>
            <a:pPr marL="109728" indent="0">
              <a:buNone/>
            </a:pPr>
            <a:r>
              <a:rPr lang="it-IT" sz="2800" dirty="0"/>
              <a:t>Legge 160/2019, art. 1, c. 249:</a:t>
            </a:r>
          </a:p>
          <a:p>
            <a:pPr marL="109728" indent="0">
              <a:buNone/>
            </a:pPr>
            <a:r>
              <a:rPr lang="it-IT" sz="2800" dirty="0"/>
              <a:t>«Le risorse iscritte nel fondo di cui all'articolo 1, comma 126, della legge 13 luglio 2015, n.107, già confluite nel fondo per il miglioramento dell'offerta formativa, sono utilizzate dalla contrattazione integrativa in favore del personale scolastico, </a:t>
            </a:r>
            <a:r>
              <a:rPr lang="it-IT" sz="2800" dirty="0">
                <a:solidFill>
                  <a:srgbClr val="FF0000"/>
                </a:solidFill>
              </a:rPr>
              <a:t>senza ulteriore vincolo di destinazione</a:t>
            </a:r>
            <a:r>
              <a:rPr lang="it-IT" sz="2800" dirty="0"/>
              <a:t>»</a:t>
            </a:r>
          </a:p>
        </p:txBody>
      </p:sp>
    </p:spTree>
    <p:extLst>
      <p:ext uri="{BB962C8B-B14F-4D97-AF65-F5344CB8AC3E}">
        <p14:creationId xmlns:p14="http://schemas.microsoft.com/office/powerpoint/2010/main" val="1943013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50711" y="900102"/>
            <a:ext cx="8820472" cy="50577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sz="1800" dirty="0">
                <a:latin typeface="+mj-lt"/>
              </a:rPr>
              <a:t>l’art. 7 c. 7 CCNL 2018 prevede che qualora non si raggiunga l'accordo sulle </a:t>
            </a:r>
            <a:r>
              <a:rPr lang="it-IT" sz="1800" u="sng" dirty="0">
                <a:solidFill>
                  <a:srgbClr val="FF0000"/>
                </a:solidFill>
                <a:latin typeface="+mj-lt"/>
              </a:rPr>
              <a:t>materie di cui all’art. 22  </a:t>
            </a:r>
            <a:r>
              <a:rPr lang="it-IT" sz="1800" u="sng" dirty="0">
                <a:latin typeface="+mj-lt"/>
              </a:rPr>
              <a:t>punti c2, c3, </a:t>
            </a:r>
            <a:r>
              <a:rPr lang="it-IT" sz="1800" u="sng" dirty="0">
                <a:solidFill>
                  <a:srgbClr val="FF0000"/>
                </a:solidFill>
                <a:latin typeface="+mj-lt"/>
              </a:rPr>
              <a:t>c4</a:t>
            </a:r>
            <a:r>
              <a:rPr lang="it-IT" sz="1800" dirty="0">
                <a:latin typeface="+mj-lt"/>
              </a:rPr>
              <a:t> ed il protrarsi delle trattative determini un </a:t>
            </a:r>
            <a:r>
              <a:rPr lang="it-IT" sz="1800" dirty="0">
                <a:solidFill>
                  <a:srgbClr val="FF0000"/>
                </a:solidFill>
                <a:latin typeface="+mj-lt"/>
              </a:rPr>
              <a:t>oggettivo pregiudizio </a:t>
            </a:r>
            <a:r>
              <a:rPr lang="it-IT" sz="1800" dirty="0">
                <a:latin typeface="+mj-lt"/>
              </a:rPr>
              <a:t>alla funzionalità dell'azione amministrativa, l'amministrazione può provvedere, </a:t>
            </a:r>
            <a:r>
              <a:rPr lang="it-IT" sz="1800" dirty="0">
                <a:solidFill>
                  <a:srgbClr val="FF0000"/>
                </a:solidFill>
                <a:latin typeface="+mj-lt"/>
              </a:rPr>
              <a:t>in via provvisoria,</a:t>
            </a:r>
            <a:r>
              <a:rPr lang="it-IT" sz="1800" dirty="0">
                <a:latin typeface="+mj-lt"/>
              </a:rPr>
              <a:t> sulle materie oggetto del mancato accordo, fino alla successiva sottoscrizione e prosegue le trattative al fine di pervenire in tempi celeri alla conclusione dell’accordo</a:t>
            </a:r>
          </a:p>
          <a:p>
            <a:r>
              <a:rPr lang="it-IT" sz="1800" dirty="0">
                <a:solidFill>
                  <a:srgbClr val="FF0000"/>
                </a:solidFill>
                <a:latin typeface="+mj-lt"/>
              </a:rPr>
              <a:t>il termine di durata delle sessioni negoziali </a:t>
            </a:r>
            <a:r>
              <a:rPr lang="it-IT" sz="1800" dirty="0">
                <a:latin typeface="+mj-lt"/>
              </a:rPr>
              <a:t>di cui all’art. 40, comma 3- </a:t>
            </a:r>
            <a:r>
              <a:rPr lang="it-IT" sz="1800" dirty="0" err="1">
                <a:latin typeface="+mj-lt"/>
              </a:rPr>
              <a:t>ter</a:t>
            </a:r>
            <a:r>
              <a:rPr lang="it-IT" sz="1800" dirty="0">
                <a:latin typeface="+mj-lt"/>
              </a:rPr>
              <a:t> del d. </a:t>
            </a:r>
            <a:r>
              <a:rPr lang="it-IT" sz="1800" dirty="0" err="1">
                <a:latin typeface="+mj-lt"/>
              </a:rPr>
              <a:t>lgs</a:t>
            </a:r>
            <a:r>
              <a:rPr lang="it-IT" sz="1800" dirty="0">
                <a:latin typeface="+mj-lt"/>
              </a:rPr>
              <a:t>. n. 165/2001 è </a:t>
            </a:r>
            <a:r>
              <a:rPr lang="it-IT" sz="1800" u="sng" dirty="0">
                <a:solidFill>
                  <a:srgbClr val="FF0000"/>
                </a:solidFill>
                <a:latin typeface="+mj-lt"/>
              </a:rPr>
              <a:t>fissato in 45 giorni</a:t>
            </a:r>
            <a:r>
              <a:rPr lang="it-IT" sz="1800" dirty="0">
                <a:solidFill>
                  <a:srgbClr val="FF0000"/>
                </a:solidFill>
                <a:latin typeface="+mj-lt"/>
              </a:rPr>
              <a:t>, </a:t>
            </a:r>
            <a:r>
              <a:rPr lang="it-IT" sz="1800" dirty="0">
                <a:latin typeface="+mj-lt"/>
              </a:rPr>
              <a:t>eventualmente prorogabili di ulteriori 45</a:t>
            </a:r>
          </a:p>
          <a:p>
            <a:pPr>
              <a:buNone/>
            </a:pPr>
            <a:r>
              <a:rPr lang="it-IT" sz="1800" b="1" dirty="0">
                <a:latin typeface="+mj-lt"/>
              </a:rPr>
              <a:t>materie:</a:t>
            </a:r>
          </a:p>
          <a:p>
            <a:r>
              <a:rPr lang="it-IT" sz="1800" dirty="0">
                <a:latin typeface="+mj-lt"/>
              </a:rPr>
              <a:t>c2) i criteri per la ripartizione delle risorse del fondo d’istituto </a:t>
            </a:r>
          </a:p>
          <a:p>
            <a:r>
              <a:rPr lang="it-IT" sz="1800" dirty="0">
                <a:latin typeface="+mj-lt"/>
              </a:rPr>
              <a:t>c3) i criteri per l’attribuzione di compensi accessori, … inclusa la quota delle risorse relative all’alternanza scuola-lavoro e delle risorse relative ai progetti nazionali e comunitari</a:t>
            </a:r>
          </a:p>
          <a:p>
            <a:r>
              <a:rPr lang="it-IT" sz="1800" dirty="0">
                <a:solidFill>
                  <a:srgbClr val="FF0000"/>
                </a:solidFill>
                <a:latin typeface="+mj-lt"/>
              </a:rPr>
              <a:t>c4)</a:t>
            </a:r>
            <a:r>
              <a:rPr lang="it-IT" sz="1800" dirty="0">
                <a:latin typeface="+mj-lt"/>
              </a:rPr>
              <a:t> </a:t>
            </a:r>
            <a:r>
              <a:rPr lang="it-IT" sz="1800" dirty="0">
                <a:solidFill>
                  <a:srgbClr val="FF0000"/>
                </a:solidFill>
                <a:latin typeface="+mj-lt"/>
              </a:rPr>
              <a:t>i criteri generali per la determinazione dei compensi finalizzati alla valorizzazione del personale</a:t>
            </a:r>
            <a:endParaRPr lang="it-IT" sz="2800" dirty="0">
              <a:solidFill>
                <a:srgbClr val="FF0000"/>
              </a:solidFill>
            </a:endParaRP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20</a:t>
            </a:fld>
            <a:endParaRPr lang="it-IT"/>
          </a:p>
        </p:txBody>
      </p:sp>
      <p:sp>
        <p:nvSpPr>
          <p:cNvPr id="2" name="Titolo 1"/>
          <p:cNvSpPr>
            <a:spLocks noGrp="1"/>
          </p:cNvSpPr>
          <p:nvPr>
            <p:ph type="title"/>
          </p:nvPr>
        </p:nvSpPr>
        <p:spPr>
          <a:xfrm>
            <a:off x="1696332" y="116632"/>
            <a:ext cx="6120680" cy="948720"/>
          </a:xfrm>
        </p:spPr>
        <p:txBody>
          <a:bodyPr>
            <a:noAutofit/>
          </a:bodyPr>
          <a:lstStyle/>
          <a:p>
            <a:r>
              <a:rPr lang="it-IT" sz="3400" b="1" dirty="0">
                <a:solidFill>
                  <a:schemeClr val="tx1"/>
                </a:solidFill>
                <a:effectLst/>
              </a:rPr>
              <a:t>il mancato accordo </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77224" y="946726"/>
            <a:ext cx="8389551"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None/>
            </a:pPr>
            <a:r>
              <a:rPr lang="it-IT" sz="2400" b="1" dirty="0">
                <a:latin typeface="+mj-lt"/>
              </a:rPr>
              <a:t> </a:t>
            </a:r>
          </a:p>
          <a:p>
            <a:r>
              <a:rPr lang="it-IT" sz="2800" b="1" dirty="0">
                <a:latin typeface="+mj-lt"/>
              </a:rPr>
              <a:t>non si può attivare </a:t>
            </a:r>
            <a:r>
              <a:rPr lang="it-IT" sz="2800" dirty="0">
                <a:latin typeface="+mj-lt"/>
              </a:rPr>
              <a:t>il comma 3-ter dell’articolo 40 </a:t>
            </a:r>
            <a:r>
              <a:rPr lang="it-IT" sz="2800" dirty="0" err="1">
                <a:latin typeface="+mj-lt"/>
              </a:rPr>
              <a:t>D.Lgs</a:t>
            </a:r>
            <a:r>
              <a:rPr lang="it-IT" sz="2800" dirty="0">
                <a:latin typeface="+mj-lt"/>
              </a:rPr>
              <a:t> 165  </a:t>
            </a:r>
            <a:r>
              <a:rPr lang="it-IT" sz="2800" dirty="0">
                <a:solidFill>
                  <a:srgbClr val="FF0000"/>
                </a:solidFill>
                <a:latin typeface="+mj-lt"/>
              </a:rPr>
              <a:t>prima che siano trascorsi quarantacinque </a:t>
            </a:r>
            <a:r>
              <a:rPr lang="it-IT" sz="2800" dirty="0">
                <a:latin typeface="+mj-lt"/>
              </a:rPr>
              <a:t>giorni </a:t>
            </a:r>
            <a:r>
              <a:rPr lang="it-IT" sz="2800" dirty="0">
                <a:solidFill>
                  <a:srgbClr val="FF0000"/>
                </a:solidFill>
                <a:latin typeface="+mj-lt"/>
              </a:rPr>
              <a:t>dall’inizio</a:t>
            </a:r>
            <a:r>
              <a:rPr lang="it-IT" sz="2800" dirty="0">
                <a:latin typeface="+mj-lt"/>
              </a:rPr>
              <a:t> delle trattative, </a:t>
            </a:r>
            <a:r>
              <a:rPr lang="it-IT" sz="2800" b="1" dirty="0">
                <a:latin typeface="+mj-lt"/>
              </a:rPr>
              <a:t>eventualmente </a:t>
            </a:r>
            <a:r>
              <a:rPr lang="it-IT" sz="2800" dirty="0">
                <a:latin typeface="+mj-lt"/>
              </a:rPr>
              <a:t>prorogabili di altri quarantacinque</a:t>
            </a:r>
          </a:p>
          <a:p>
            <a:r>
              <a:rPr lang="it-IT" sz="2800" dirty="0">
                <a:latin typeface="+mj-lt"/>
              </a:rPr>
              <a:t>per “inizio delle trattative” va considerata </a:t>
            </a:r>
            <a:r>
              <a:rPr lang="it-IT" sz="2800" dirty="0">
                <a:solidFill>
                  <a:schemeClr val="bg2">
                    <a:lumMod val="50000"/>
                  </a:schemeClr>
                </a:solidFill>
                <a:latin typeface="+mj-lt"/>
              </a:rPr>
              <a:t>la data in cui il dirigente ha consegnato la sua proposta con un testo scritto</a:t>
            </a:r>
          </a:p>
          <a:p>
            <a:r>
              <a:rPr lang="it-IT" sz="2800" dirty="0">
                <a:solidFill>
                  <a:srgbClr val="FF0000"/>
                </a:solidFill>
                <a:latin typeface="+mj-lt"/>
              </a:rPr>
              <a:t>gli intervalli vanno rispettati</a:t>
            </a:r>
            <a:r>
              <a:rPr lang="it-IT" sz="2800" dirty="0">
                <a:latin typeface="+mj-lt"/>
              </a:rPr>
              <a:t>, data la delicatezza della materia</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21</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9" name="CasellaDiTesto 8">
            <a:extLst>
              <a:ext uri="{FF2B5EF4-FFF2-40B4-BE49-F238E27FC236}">
                <a16:creationId xmlns:a16="http://schemas.microsoft.com/office/drawing/2014/main" id="{69951105-4405-4074-A5A0-61D57BB0E7D7}"/>
              </a:ext>
            </a:extLst>
          </p:cNvPr>
          <p:cNvSpPr txBox="1"/>
          <p:nvPr/>
        </p:nvSpPr>
        <p:spPr>
          <a:xfrm>
            <a:off x="3059832" y="300395"/>
            <a:ext cx="4577644" cy="646331"/>
          </a:xfrm>
          <a:prstGeom prst="rect">
            <a:avLst/>
          </a:prstGeom>
          <a:noFill/>
        </p:spPr>
        <p:txBody>
          <a:bodyPr wrap="square">
            <a:spAutoFit/>
          </a:bodyPr>
          <a:lstStyle/>
          <a:p>
            <a:r>
              <a:rPr lang="it-IT" sz="3600" b="1" dirty="0">
                <a:latin typeface="+mj-lt"/>
              </a:rPr>
              <a:t>conclusione</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130012" y="1340125"/>
            <a:ext cx="8700140"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it-IT" sz="2400" dirty="0">
                <a:latin typeface="+mj-lt"/>
              </a:rPr>
              <a:t>predisporre il testo dell’atto unilaterale che si pensa di adottare</a:t>
            </a:r>
          </a:p>
          <a:p>
            <a:pPr lvl="0"/>
            <a:r>
              <a:rPr lang="it-IT" sz="2400" dirty="0">
                <a:latin typeface="+mj-lt"/>
              </a:rPr>
              <a:t>tale testo non dovrà contenere riferimenti alle relazioni sindacali, che non possono essere imposte unilateralmente</a:t>
            </a:r>
          </a:p>
          <a:p>
            <a:pPr lvl="0"/>
            <a:r>
              <a:rPr lang="it-IT" sz="2400" dirty="0">
                <a:latin typeface="+mj-lt"/>
              </a:rPr>
              <a:t>ricordarsi che l’altra condizione di legge per l’adozione delle misure unilaterali è la finalità di garantire “la funzionalità dell’azione amministrativa”</a:t>
            </a:r>
          </a:p>
          <a:p>
            <a:pPr lvl="0"/>
            <a:r>
              <a:rPr lang="it-IT" sz="2400" dirty="0">
                <a:latin typeface="+mj-lt"/>
              </a:rPr>
              <a:t>quindi l’atto unilaterale deve contenere </a:t>
            </a:r>
            <a:r>
              <a:rPr lang="it-IT" sz="2400" dirty="0">
                <a:solidFill>
                  <a:srgbClr val="FF0000"/>
                </a:solidFill>
                <a:latin typeface="+mj-lt"/>
              </a:rPr>
              <a:t>solo clausole relative al funzionamento della scuola e non a quello dei rapporti con il sindacato</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22</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9" name="CasellaDiTesto 8">
            <a:extLst>
              <a:ext uri="{FF2B5EF4-FFF2-40B4-BE49-F238E27FC236}">
                <a16:creationId xmlns:a16="http://schemas.microsoft.com/office/drawing/2014/main" id="{6F6FB775-8E7A-4EC6-B60C-00990820A897}"/>
              </a:ext>
            </a:extLst>
          </p:cNvPr>
          <p:cNvSpPr txBox="1"/>
          <p:nvPr/>
        </p:nvSpPr>
        <p:spPr>
          <a:xfrm>
            <a:off x="1174309" y="188640"/>
            <a:ext cx="7070099" cy="584775"/>
          </a:xfrm>
          <a:prstGeom prst="rect">
            <a:avLst/>
          </a:prstGeom>
          <a:noFill/>
        </p:spPr>
        <p:txBody>
          <a:bodyPr wrap="square">
            <a:spAutoFit/>
          </a:bodyPr>
          <a:lstStyle/>
          <a:p>
            <a:r>
              <a:rPr lang="it-IT" sz="3200" dirty="0">
                <a:latin typeface="+mj-lt"/>
              </a:rPr>
              <a:t>come gestire il “mancato accordo” </a:t>
            </a:r>
            <a:endParaRPr lang="it-IT"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255960" y="1556792"/>
            <a:ext cx="8757072"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it-IT" sz="2400" b="1" u="sng" dirty="0">
                <a:solidFill>
                  <a:srgbClr val="FF0000"/>
                </a:solidFill>
                <a:latin typeface="+mj-lt"/>
              </a:rPr>
              <a:t>fare il verbale del mancato accordo</a:t>
            </a:r>
          </a:p>
          <a:p>
            <a:pPr lvl="0"/>
            <a:r>
              <a:rPr lang="it-IT" sz="2400" dirty="0">
                <a:latin typeface="+mj-lt"/>
              </a:rPr>
              <a:t>adottare formalmente l’atto (</a:t>
            </a:r>
            <a:r>
              <a:rPr lang="it-IT" sz="2400" b="1" dirty="0">
                <a:latin typeface="+mj-lt"/>
              </a:rPr>
              <a:t>VEDI MODELLO ANP</a:t>
            </a:r>
            <a:r>
              <a:rPr lang="it-IT" sz="2400" dirty="0">
                <a:latin typeface="+mj-lt"/>
              </a:rPr>
              <a:t>) </a:t>
            </a:r>
          </a:p>
          <a:p>
            <a:pPr lvl="0"/>
            <a:r>
              <a:rPr lang="it-IT" sz="2400" dirty="0">
                <a:latin typeface="+mj-lt"/>
              </a:rPr>
              <a:t>inviare il testo dell’atto </a:t>
            </a:r>
            <a:r>
              <a:rPr lang="it-IT" sz="2400" dirty="0">
                <a:solidFill>
                  <a:srgbClr val="FF0000"/>
                </a:solidFill>
                <a:latin typeface="+mj-lt"/>
              </a:rPr>
              <a:t>ai revisori dei conti </a:t>
            </a:r>
            <a:r>
              <a:rPr lang="it-IT" sz="2400" dirty="0">
                <a:latin typeface="+mj-lt"/>
              </a:rPr>
              <a:t>per il visto di compatibilità, unitamente alle due relazioni</a:t>
            </a:r>
          </a:p>
          <a:p>
            <a:pPr lvl="0"/>
            <a:r>
              <a:rPr lang="it-IT" sz="2400" dirty="0">
                <a:latin typeface="+mj-lt"/>
              </a:rPr>
              <a:t>fino al visto positivo, o al termine dei quindici giorni senza rilievi (vedi sopra), non dare attuazione a quanto stabilito</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23</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6" name="CasellaDiTesto 5">
            <a:extLst>
              <a:ext uri="{FF2B5EF4-FFF2-40B4-BE49-F238E27FC236}">
                <a16:creationId xmlns:a16="http://schemas.microsoft.com/office/drawing/2014/main" id="{55722AFF-4B5C-4F11-A594-C6EFC4CDBB25}"/>
              </a:ext>
            </a:extLst>
          </p:cNvPr>
          <p:cNvSpPr txBox="1"/>
          <p:nvPr/>
        </p:nvSpPr>
        <p:spPr>
          <a:xfrm>
            <a:off x="1174309" y="188640"/>
            <a:ext cx="7070099" cy="584775"/>
          </a:xfrm>
          <a:prstGeom prst="rect">
            <a:avLst/>
          </a:prstGeom>
          <a:noFill/>
        </p:spPr>
        <p:txBody>
          <a:bodyPr wrap="square">
            <a:spAutoFit/>
          </a:bodyPr>
          <a:lstStyle/>
          <a:p>
            <a:r>
              <a:rPr lang="it-IT" sz="3200" dirty="0">
                <a:latin typeface="+mj-lt"/>
              </a:rPr>
              <a:t>come gestire il “mancato accordo” </a:t>
            </a:r>
            <a:endParaRPr lang="it-IT"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251520" y="979288"/>
            <a:ext cx="8627008"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it-IT" sz="2400" dirty="0">
                <a:latin typeface="+mj-lt"/>
              </a:rPr>
              <a:t>acquisito il visto di compatibilità o trascorso l’intervallo di tempo, </a:t>
            </a:r>
            <a:r>
              <a:rPr lang="it-IT" sz="2400" dirty="0">
                <a:solidFill>
                  <a:srgbClr val="FF0000"/>
                </a:solidFill>
                <a:latin typeface="+mj-lt"/>
              </a:rPr>
              <a:t>comunicare alle parti sindacali che l’atto è produttivo di effetti</a:t>
            </a:r>
          </a:p>
          <a:p>
            <a:pPr lvl="0"/>
            <a:r>
              <a:rPr lang="it-IT" sz="2400" dirty="0">
                <a:solidFill>
                  <a:schemeClr val="bg2">
                    <a:lumMod val="50000"/>
                  </a:schemeClr>
                </a:solidFill>
                <a:latin typeface="+mj-lt"/>
              </a:rPr>
              <a:t>continuare a invitare regolarmente le parti per proseguire il negoziato</a:t>
            </a:r>
            <a:r>
              <a:rPr lang="it-IT" sz="2400" dirty="0">
                <a:latin typeface="+mj-lt"/>
              </a:rPr>
              <a:t>, visto che la norma prevede che si tratti di decisioni temporaneamente esecutive, fino alla sottoscrizione di un accordo</a:t>
            </a:r>
          </a:p>
          <a:p>
            <a:pPr lvl="0"/>
            <a:r>
              <a:rPr lang="it-IT" sz="2400" dirty="0">
                <a:latin typeface="+mj-lt"/>
              </a:rPr>
              <a:t>se le parti non si presentano (o si presentano solo per fare dichiarazioni di principio contrarie), non entrare in polemica e invitarle di nuovo  </a:t>
            </a:r>
          </a:p>
          <a:p>
            <a:pPr lvl="0"/>
            <a:r>
              <a:rPr lang="it-IT" sz="2400" dirty="0">
                <a:solidFill>
                  <a:schemeClr val="bg2">
                    <a:lumMod val="50000"/>
                  </a:schemeClr>
                </a:solidFill>
                <a:latin typeface="+mj-lt"/>
              </a:rPr>
              <a:t>deve risultare evidente</a:t>
            </a:r>
            <a:r>
              <a:rPr lang="it-IT" sz="2400" dirty="0">
                <a:latin typeface="+mj-lt"/>
              </a:rPr>
              <a:t>, anche nel caso di un eventuale contenzioso, che </a:t>
            </a:r>
            <a:r>
              <a:rPr lang="it-IT" sz="2400" dirty="0">
                <a:solidFill>
                  <a:srgbClr val="FF0000"/>
                </a:solidFill>
                <a:latin typeface="+mj-lt"/>
              </a:rPr>
              <a:t>non è il dirigente che non vuole un accordo </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24</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6" name="CasellaDiTesto 5">
            <a:extLst>
              <a:ext uri="{FF2B5EF4-FFF2-40B4-BE49-F238E27FC236}">
                <a16:creationId xmlns:a16="http://schemas.microsoft.com/office/drawing/2014/main" id="{B621CA15-E8AA-489F-BE6E-93E2AADDDB18}"/>
              </a:ext>
            </a:extLst>
          </p:cNvPr>
          <p:cNvSpPr txBox="1"/>
          <p:nvPr/>
        </p:nvSpPr>
        <p:spPr>
          <a:xfrm>
            <a:off x="1174309" y="188640"/>
            <a:ext cx="7070099" cy="584775"/>
          </a:xfrm>
          <a:prstGeom prst="rect">
            <a:avLst/>
          </a:prstGeom>
          <a:noFill/>
        </p:spPr>
        <p:txBody>
          <a:bodyPr wrap="square">
            <a:spAutoFit/>
          </a:bodyPr>
          <a:lstStyle/>
          <a:p>
            <a:r>
              <a:rPr lang="it-IT" sz="3200" dirty="0">
                <a:latin typeface="+mj-lt"/>
              </a:rPr>
              <a:t>come gestire il “mancato accordo” </a:t>
            </a:r>
            <a:endParaRPr lang="it-IT"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1042739" y="621745"/>
            <a:ext cx="7592913"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it-IT" sz="2400" dirty="0">
                <a:latin typeface="+mj-lt"/>
              </a:rPr>
              <a:t>se si arriva alla fine dell’anno senza accordo, </a:t>
            </a:r>
            <a:r>
              <a:rPr lang="it-IT" sz="2400" dirty="0">
                <a:solidFill>
                  <a:srgbClr val="FF0000"/>
                </a:solidFill>
                <a:latin typeface="+mj-lt"/>
              </a:rPr>
              <a:t>i compensi possono essere regolarmente liquidati</a:t>
            </a:r>
            <a:r>
              <a:rPr lang="it-IT" sz="2400" dirty="0">
                <a:latin typeface="+mj-lt"/>
              </a:rPr>
              <a:t> sulla base dell’atto unilaterale, che  ha pieno valore giuridico</a:t>
            </a:r>
          </a:p>
          <a:p>
            <a:pPr lvl="0"/>
            <a:r>
              <a:rPr lang="it-IT" sz="2400" dirty="0">
                <a:latin typeface="+mj-lt"/>
              </a:rPr>
              <a:t>se negli incontri successivi, si profila la possibilità di un accordo, </a:t>
            </a:r>
            <a:r>
              <a:rPr lang="it-IT" sz="2400" dirty="0">
                <a:solidFill>
                  <a:srgbClr val="FF0000"/>
                </a:solidFill>
                <a:latin typeface="+mj-lt"/>
              </a:rPr>
              <a:t>valutare seriamente eventuali concessioni</a:t>
            </a:r>
            <a:r>
              <a:rPr lang="it-IT" sz="2400" dirty="0">
                <a:latin typeface="+mj-lt"/>
              </a:rPr>
              <a:t> che possano favorirlo</a:t>
            </a:r>
          </a:p>
          <a:p>
            <a:pPr lvl="0"/>
            <a:r>
              <a:rPr lang="it-IT" sz="2400" dirty="0">
                <a:latin typeface="+mj-lt"/>
              </a:rPr>
              <a:t>se </a:t>
            </a:r>
            <a:r>
              <a:rPr lang="it-IT" sz="2400" dirty="0">
                <a:solidFill>
                  <a:schemeClr val="bg2">
                    <a:lumMod val="50000"/>
                  </a:schemeClr>
                </a:solidFill>
                <a:latin typeface="+mj-lt"/>
              </a:rPr>
              <a:t>l’accordo viene raggiunto, ricordarsi di inserirvi una clausola transitoria </a:t>
            </a:r>
            <a:r>
              <a:rPr lang="it-IT" sz="2400" dirty="0">
                <a:latin typeface="+mj-lt"/>
              </a:rPr>
              <a:t>che faccia salvi gli effetti giuridici ed economici già maturati per effetto dell’atto unilaterale</a:t>
            </a:r>
          </a:p>
          <a:p>
            <a:pPr lvl="0"/>
            <a:r>
              <a:rPr lang="it-IT" sz="2400" dirty="0">
                <a:solidFill>
                  <a:schemeClr val="bg2">
                    <a:lumMod val="50000"/>
                  </a:schemeClr>
                </a:solidFill>
                <a:latin typeface="+mj-lt"/>
              </a:rPr>
              <a:t>svolgere tutti gli altri adempimenti </a:t>
            </a:r>
            <a:r>
              <a:rPr lang="it-IT" sz="2400" dirty="0">
                <a:latin typeface="+mj-lt"/>
              </a:rPr>
              <a:t>previsti in caso d’accordo, a cominciare dalla richiesta di un nuovo visto di compatibilità ai revisori dei conti sul testo dell’ipotesi</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25</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6" name="CasellaDiTesto 5">
            <a:extLst>
              <a:ext uri="{FF2B5EF4-FFF2-40B4-BE49-F238E27FC236}">
                <a16:creationId xmlns:a16="http://schemas.microsoft.com/office/drawing/2014/main" id="{D4A22956-C72D-4FFE-B4FD-3B02B5667C61}"/>
              </a:ext>
            </a:extLst>
          </p:cNvPr>
          <p:cNvSpPr txBox="1"/>
          <p:nvPr/>
        </p:nvSpPr>
        <p:spPr>
          <a:xfrm>
            <a:off x="1174309" y="55731"/>
            <a:ext cx="7070099" cy="584775"/>
          </a:xfrm>
          <a:prstGeom prst="rect">
            <a:avLst/>
          </a:prstGeom>
          <a:noFill/>
        </p:spPr>
        <p:txBody>
          <a:bodyPr wrap="square">
            <a:spAutoFit/>
          </a:bodyPr>
          <a:lstStyle/>
          <a:p>
            <a:r>
              <a:rPr lang="it-IT" sz="3200" dirty="0">
                <a:latin typeface="+mj-lt"/>
              </a:rPr>
              <a:t>come gestire il “mancato accordo” </a:t>
            </a:r>
            <a:endParaRPr lang="it-IT"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26</a:t>
            </a:fld>
            <a:endParaRPr lang="it-IT"/>
          </a:p>
        </p:txBody>
      </p:sp>
      <p:sp>
        <p:nvSpPr>
          <p:cNvPr id="2" name="Titolo 1"/>
          <p:cNvSpPr>
            <a:spLocks noGrp="1"/>
          </p:cNvSpPr>
          <p:nvPr>
            <p:ph type="title"/>
          </p:nvPr>
        </p:nvSpPr>
        <p:spPr>
          <a:xfrm>
            <a:off x="395536" y="2348880"/>
            <a:ext cx="8473480" cy="1224136"/>
          </a:xfrm>
        </p:spPr>
        <p:txBody>
          <a:bodyPr>
            <a:noAutofit/>
          </a:bodyPr>
          <a:lstStyle/>
          <a:p>
            <a:r>
              <a:rPr lang="it-IT" sz="4800" b="1" dirty="0">
                <a:solidFill>
                  <a:srgbClr val="FF0000"/>
                </a:solidFill>
              </a:rPr>
              <a:t>GRAZIE PER L’ATTENZIONE</a:t>
            </a: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3</a:t>
            </a:fld>
            <a:endParaRPr lang="it-IT"/>
          </a:p>
        </p:txBody>
      </p:sp>
      <p:sp>
        <p:nvSpPr>
          <p:cNvPr id="2" name="Titolo 1"/>
          <p:cNvSpPr>
            <a:spLocks noGrp="1"/>
          </p:cNvSpPr>
          <p:nvPr>
            <p:ph type="title"/>
          </p:nvPr>
        </p:nvSpPr>
        <p:spPr>
          <a:xfrm>
            <a:off x="251520" y="260648"/>
            <a:ext cx="8892480" cy="1348558"/>
          </a:xfrm>
        </p:spPr>
        <p:txBody>
          <a:bodyPr>
            <a:noAutofit/>
          </a:bodyPr>
          <a:lstStyle/>
          <a:p>
            <a:r>
              <a:rPr lang="it-IT" sz="2800" dirty="0">
                <a:solidFill>
                  <a:schemeClr val="tx1"/>
                </a:solidFill>
              </a:rPr>
              <a:t>CCNI 31 agosto 2020 sui criteri per la ripartizione delle risorse finanziarie </a:t>
            </a:r>
            <a:r>
              <a:rPr lang="it-IT" sz="2800" dirty="0" err="1">
                <a:solidFill>
                  <a:schemeClr val="tx1"/>
                </a:solidFill>
              </a:rPr>
              <a:t>a.s.</a:t>
            </a:r>
            <a:r>
              <a:rPr lang="it-IT" sz="2800" dirty="0">
                <a:solidFill>
                  <a:schemeClr val="tx1"/>
                </a:solidFill>
              </a:rPr>
              <a:t> 2020-2021</a:t>
            </a:r>
            <a:endParaRPr lang="it-IT" sz="3400" b="1" dirty="0">
              <a:solidFill>
                <a:schemeClr val="tx1"/>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5" name="Segnaposto contenuto 4">
            <a:extLst>
              <a:ext uri="{FF2B5EF4-FFF2-40B4-BE49-F238E27FC236}">
                <a16:creationId xmlns:a16="http://schemas.microsoft.com/office/drawing/2014/main" id="{A51C445A-5DDD-2A46-9159-6DABD6CD624D}"/>
              </a:ext>
            </a:extLst>
          </p:cNvPr>
          <p:cNvSpPr>
            <a:spLocks noGrp="1"/>
          </p:cNvSpPr>
          <p:nvPr>
            <p:ph idx="1"/>
          </p:nvPr>
        </p:nvSpPr>
        <p:spPr>
          <a:xfrm>
            <a:off x="125760" y="1635141"/>
            <a:ext cx="8892480" cy="4103833"/>
          </a:xfrm>
        </p:spPr>
        <p:txBody>
          <a:bodyPr>
            <a:normAutofit fontScale="92500" lnSpcReduction="10000"/>
          </a:bodyPr>
          <a:lstStyle/>
          <a:p>
            <a:pPr marL="109728" indent="0">
              <a:buNone/>
            </a:pPr>
            <a:r>
              <a:rPr lang="it-IT" sz="2800" dirty="0"/>
              <a:t>“Art. 1 c. 1 […] Tali risorse, ai sensi della legge 27 dicembre 2019, n. 160 comma 249, sono utilizzate dalla contrattazione integrativa per </a:t>
            </a:r>
            <a:r>
              <a:rPr lang="it-IT" sz="2800" b="1" dirty="0">
                <a:solidFill>
                  <a:srgbClr val="FF0000"/>
                </a:solidFill>
              </a:rPr>
              <a:t>retribuire e valorizzare </a:t>
            </a:r>
            <a:r>
              <a:rPr lang="it-IT" sz="2800" dirty="0"/>
              <a:t>le attività e gli impegni svolti </a:t>
            </a:r>
            <a:r>
              <a:rPr lang="it-IT" sz="2800" b="1" dirty="0">
                <a:solidFill>
                  <a:srgbClr val="FF0000"/>
                </a:solidFill>
              </a:rPr>
              <a:t>dal personale scolastico</a:t>
            </a:r>
            <a:r>
              <a:rPr lang="it-IT" sz="2800" dirty="0"/>
              <a:t>, secondo quanto previsto </a:t>
            </a:r>
            <a:r>
              <a:rPr lang="it-IT" sz="2800" b="1" dirty="0">
                <a:solidFill>
                  <a:srgbClr val="FF0000"/>
                </a:solidFill>
              </a:rPr>
              <a:t>dall’art. 88 CCNL 29 novembre 2007</a:t>
            </a:r>
            <a:r>
              <a:rPr lang="it-IT" sz="2800" dirty="0"/>
              <a:t>, tenuto conto di quanto riportato al successivo comma 2.</a:t>
            </a:r>
          </a:p>
          <a:p>
            <a:pPr marL="109728" indent="0">
              <a:buNone/>
            </a:pPr>
            <a:r>
              <a:rPr lang="it-IT" sz="2800" dirty="0"/>
              <a:t>c. 2 I </a:t>
            </a:r>
            <a:r>
              <a:rPr lang="it-IT" sz="2800" b="1" dirty="0">
                <a:solidFill>
                  <a:srgbClr val="FF0000"/>
                </a:solidFill>
              </a:rPr>
              <a:t>criteri per la ripartizione delle risorse </a:t>
            </a:r>
            <a:r>
              <a:rPr lang="it-IT" sz="2800" dirty="0"/>
              <a:t>del Fondo d’istituto […] sono individuate dalla Contrattazione Integrativa a livello di istituzione scolastica ed educativa”.</a:t>
            </a:r>
          </a:p>
        </p:txBody>
      </p:sp>
    </p:spTree>
    <p:extLst>
      <p:ext uri="{BB962C8B-B14F-4D97-AF65-F5344CB8AC3E}">
        <p14:creationId xmlns:p14="http://schemas.microsoft.com/office/powerpoint/2010/main" val="1943013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4</a:t>
            </a:fld>
            <a:endParaRPr lang="it-IT"/>
          </a:p>
        </p:txBody>
      </p:sp>
      <p:sp>
        <p:nvSpPr>
          <p:cNvPr id="2" name="Titolo 1"/>
          <p:cNvSpPr>
            <a:spLocks noGrp="1"/>
          </p:cNvSpPr>
          <p:nvPr>
            <p:ph type="title"/>
          </p:nvPr>
        </p:nvSpPr>
        <p:spPr>
          <a:xfrm>
            <a:off x="827584" y="260648"/>
            <a:ext cx="7992888" cy="706267"/>
          </a:xfrm>
        </p:spPr>
        <p:txBody>
          <a:bodyPr>
            <a:noAutofit/>
          </a:bodyPr>
          <a:lstStyle/>
          <a:p>
            <a:r>
              <a:rPr lang="it-IT" sz="2800" dirty="0">
                <a:solidFill>
                  <a:schemeClr val="tx1"/>
                </a:solidFill>
              </a:rPr>
              <a:t>La nota del MI 23072/2020</a:t>
            </a:r>
            <a:endParaRPr lang="it-IT" sz="3400" b="1" dirty="0">
              <a:solidFill>
                <a:schemeClr val="tx1"/>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5" name="Segnaposto contenuto 4">
            <a:extLst>
              <a:ext uri="{FF2B5EF4-FFF2-40B4-BE49-F238E27FC236}">
                <a16:creationId xmlns:a16="http://schemas.microsoft.com/office/drawing/2014/main" id="{A51C445A-5DDD-2A46-9159-6DABD6CD624D}"/>
              </a:ext>
            </a:extLst>
          </p:cNvPr>
          <p:cNvSpPr>
            <a:spLocks noGrp="1"/>
          </p:cNvSpPr>
          <p:nvPr>
            <p:ph idx="1"/>
          </p:nvPr>
        </p:nvSpPr>
        <p:spPr>
          <a:xfrm>
            <a:off x="383804" y="1196752"/>
            <a:ext cx="8376392" cy="3815420"/>
          </a:xfrm>
        </p:spPr>
        <p:txBody>
          <a:bodyPr>
            <a:normAutofit/>
          </a:bodyPr>
          <a:lstStyle/>
          <a:p>
            <a:pPr marL="109728" indent="0">
              <a:buNone/>
            </a:pPr>
            <a:r>
              <a:rPr lang="it-IT" sz="2800" dirty="0"/>
              <a:t>“Euro XXX lordo dipendente per retribuire </a:t>
            </a:r>
            <a:r>
              <a:rPr lang="it-IT" sz="2800" b="1" i="1" u="sng" dirty="0">
                <a:solidFill>
                  <a:srgbClr val="FF0000"/>
                </a:solidFill>
              </a:rPr>
              <a:t>la valorizzazione del personale scolastico</a:t>
            </a:r>
            <a:r>
              <a:rPr lang="it-IT" sz="2800" dirty="0"/>
              <a:t>. Tali risorse, ai sensi della legge 27 dicembre 2019, n. 160 comma 249, sono utilizzate dalla contrattazione integrativa </a:t>
            </a:r>
            <a:r>
              <a:rPr lang="it-IT" sz="2800" b="1" dirty="0">
                <a:solidFill>
                  <a:srgbClr val="FF0000"/>
                </a:solidFill>
              </a:rPr>
              <a:t>per retribuire e valorizzare le attività e gli impegni svolti dal personale scolastico</a:t>
            </a:r>
            <a:r>
              <a:rPr lang="it-IT" sz="2800" dirty="0"/>
              <a:t>, secondo quanto previsto dall’</a:t>
            </a:r>
            <a:r>
              <a:rPr lang="it-IT" sz="2800" b="1" dirty="0">
                <a:solidFill>
                  <a:srgbClr val="FF0000"/>
                </a:solidFill>
              </a:rPr>
              <a:t>art. 88 CCNL 29 novembre 2007</a:t>
            </a:r>
            <a:r>
              <a:rPr lang="it-IT" sz="2800" dirty="0"/>
              <a:t>”</a:t>
            </a:r>
          </a:p>
        </p:txBody>
      </p:sp>
    </p:spTree>
    <p:extLst>
      <p:ext uri="{BB962C8B-B14F-4D97-AF65-F5344CB8AC3E}">
        <p14:creationId xmlns:p14="http://schemas.microsoft.com/office/powerpoint/2010/main" val="194301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362392" y="2787003"/>
            <a:ext cx="865064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09728" indent="0" algn="ctr" fontAlgn="base">
              <a:lnSpc>
                <a:spcPct val="100000"/>
              </a:lnSpc>
              <a:spcBef>
                <a:spcPct val="0"/>
              </a:spcBef>
              <a:spcAft>
                <a:spcPts val="1200"/>
              </a:spcAft>
              <a:buClr>
                <a:schemeClr val="accent2"/>
              </a:buClr>
              <a:buSzTx/>
              <a:buNone/>
            </a:pPr>
            <a:r>
              <a:rPr lang="it-IT" sz="2800" dirty="0">
                <a:latin typeface="+mj-lt"/>
                <a:ea typeface="Times New Roman" pitchFamily="18" charset="0"/>
                <a:cs typeface="Times New Roman" pitchFamily="18" charset="0"/>
              </a:rPr>
              <a:t>sono ancora in vigore </a:t>
            </a:r>
          </a:p>
          <a:p>
            <a:pPr fontAlgn="base">
              <a:lnSpc>
                <a:spcPct val="100000"/>
              </a:lnSpc>
              <a:spcBef>
                <a:spcPct val="0"/>
              </a:spcBef>
              <a:spcAft>
                <a:spcPts val="1200"/>
              </a:spcAft>
              <a:buClr>
                <a:schemeClr val="accent2"/>
              </a:buClr>
              <a:buSzTx/>
              <a:buFont typeface="Wingdings" panose="05000000000000000000" pitchFamily="2" charset="2"/>
              <a:buChar char="ü"/>
            </a:pPr>
            <a:r>
              <a:rPr lang="it-IT" sz="2800" dirty="0">
                <a:latin typeface="+mj-lt"/>
                <a:ea typeface="Times New Roman" pitchFamily="18" charset="0"/>
                <a:cs typeface="Times New Roman" pitchFamily="18" charset="0"/>
              </a:rPr>
              <a:t>la Legge 107/2015 art. 1 cc. 126-128, </a:t>
            </a:r>
            <a:r>
              <a:rPr lang="it-IT" sz="2800" dirty="0">
                <a:solidFill>
                  <a:schemeClr val="bg2">
                    <a:lumMod val="50000"/>
                  </a:schemeClr>
                </a:solidFill>
                <a:latin typeface="+mj-lt"/>
                <a:ea typeface="Times New Roman" pitchFamily="18" charset="0"/>
                <a:cs typeface="Times New Roman" pitchFamily="18" charset="0"/>
              </a:rPr>
              <a:t>che stanzia le risorse</a:t>
            </a:r>
          </a:p>
          <a:p>
            <a:pPr fontAlgn="base">
              <a:lnSpc>
                <a:spcPct val="100000"/>
              </a:lnSpc>
              <a:spcBef>
                <a:spcPct val="0"/>
              </a:spcBef>
              <a:spcAft>
                <a:spcPts val="1200"/>
              </a:spcAft>
              <a:buClr>
                <a:schemeClr val="accent2"/>
              </a:buClr>
              <a:buSzTx/>
              <a:buFont typeface="Wingdings" panose="05000000000000000000" pitchFamily="2" charset="2"/>
              <a:buChar char="ü"/>
            </a:pPr>
            <a:r>
              <a:rPr lang="it-IT" sz="2800" dirty="0">
                <a:latin typeface="+mj-lt"/>
                <a:ea typeface="Times New Roman" pitchFamily="18" charset="0"/>
                <a:cs typeface="Times New Roman" pitchFamily="18" charset="0"/>
              </a:rPr>
              <a:t>CCNL 2016-2018 art. 22 c. 4 lett. c 4), </a:t>
            </a:r>
            <a:r>
              <a:rPr lang="it-IT" sz="2800" dirty="0">
                <a:solidFill>
                  <a:schemeClr val="bg2">
                    <a:lumMod val="50000"/>
                  </a:schemeClr>
                </a:solidFill>
                <a:latin typeface="+mj-lt"/>
                <a:ea typeface="Times New Roman" pitchFamily="18" charset="0"/>
                <a:cs typeface="Times New Roman" pitchFamily="18" charset="0"/>
              </a:rPr>
              <a:t>che impone la contrattazione dei criteri di determinazione dei compensi</a:t>
            </a:r>
          </a:p>
        </p:txBody>
      </p:sp>
      <p:sp>
        <p:nvSpPr>
          <p:cNvPr id="8" name="Segnaposto numero diapositiva 7"/>
          <p:cNvSpPr>
            <a:spLocks noGrp="1"/>
          </p:cNvSpPr>
          <p:nvPr>
            <p:ph type="sldNum" sz="quarter" idx="12"/>
          </p:nvPr>
        </p:nvSpPr>
        <p:spPr/>
        <p:txBody>
          <a:bodyPr/>
          <a:lstStyle/>
          <a:p>
            <a:fld id="{AB41E099-C5D1-4CE0-89E4-268430FB575D}" type="slidenum">
              <a:rPr lang="it-IT" smtClean="0"/>
              <a:pPr/>
              <a:t>5</a:t>
            </a:fld>
            <a:endParaRPr lang="it-IT"/>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9" name="Titolo 1">
            <a:extLst>
              <a:ext uri="{FF2B5EF4-FFF2-40B4-BE49-F238E27FC236}">
                <a16:creationId xmlns:a16="http://schemas.microsoft.com/office/drawing/2014/main" id="{B93BB442-2B67-0C4B-95B7-EA1E37672CB2}"/>
              </a:ext>
            </a:extLst>
          </p:cNvPr>
          <p:cNvSpPr txBox="1">
            <a:spLocks/>
          </p:cNvSpPr>
          <p:nvPr/>
        </p:nvSpPr>
        <p:spPr>
          <a:xfrm>
            <a:off x="-3489" y="130580"/>
            <a:ext cx="2138815" cy="324036"/>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it-IT" sz="2400" dirty="0">
                <a:effectLst/>
              </a:rPr>
              <a:t>PUNTI FERMI</a:t>
            </a:r>
            <a:endParaRPr lang="it-IT" sz="3400" dirty="0">
              <a:effectLst/>
            </a:endParaRPr>
          </a:p>
        </p:txBody>
      </p:sp>
      <p:sp>
        <p:nvSpPr>
          <p:cNvPr id="2" name="Titolo 1">
            <a:extLst>
              <a:ext uri="{FF2B5EF4-FFF2-40B4-BE49-F238E27FC236}">
                <a16:creationId xmlns:a16="http://schemas.microsoft.com/office/drawing/2014/main" id="{13BE7059-5B3A-421C-8246-156FB80D0ABB}"/>
              </a:ext>
            </a:extLst>
          </p:cNvPr>
          <p:cNvSpPr txBox="1">
            <a:spLocks/>
          </p:cNvSpPr>
          <p:nvPr/>
        </p:nvSpPr>
        <p:spPr>
          <a:xfrm>
            <a:off x="587154" y="2594650"/>
            <a:ext cx="3096344" cy="648072"/>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endParaRPr lang="it-IT" sz="3400" dirty="0">
              <a:effectLst/>
            </a:endParaRPr>
          </a:p>
        </p:txBody>
      </p:sp>
      <p:sp>
        <p:nvSpPr>
          <p:cNvPr id="13" name="CasellaDiTesto 12">
            <a:extLst>
              <a:ext uri="{FF2B5EF4-FFF2-40B4-BE49-F238E27FC236}">
                <a16:creationId xmlns:a16="http://schemas.microsoft.com/office/drawing/2014/main" id="{244420F8-0F89-4A4E-B482-A72B6B696F50}"/>
              </a:ext>
            </a:extLst>
          </p:cNvPr>
          <p:cNvSpPr txBox="1"/>
          <p:nvPr/>
        </p:nvSpPr>
        <p:spPr>
          <a:xfrm>
            <a:off x="1303054" y="1019046"/>
            <a:ext cx="6769316" cy="523220"/>
          </a:xfrm>
          <a:prstGeom prst="rect">
            <a:avLst/>
          </a:prstGeom>
          <a:noFill/>
        </p:spPr>
        <p:txBody>
          <a:bodyPr wrap="square">
            <a:spAutoFit/>
          </a:bodyPr>
          <a:lstStyle/>
          <a:p>
            <a:pPr marL="109728" indent="0" fontAlgn="base">
              <a:lnSpc>
                <a:spcPct val="100000"/>
              </a:lnSpc>
              <a:spcBef>
                <a:spcPct val="0"/>
              </a:spcBef>
              <a:spcAft>
                <a:spcPts val="1200"/>
              </a:spcAft>
              <a:buClr>
                <a:schemeClr val="accent2"/>
              </a:buClr>
              <a:buSzTx/>
              <a:buNone/>
            </a:pPr>
            <a:r>
              <a:rPr lang="it-IT" sz="2800" dirty="0">
                <a:solidFill>
                  <a:srgbClr val="FF0000"/>
                </a:solidFill>
                <a:latin typeface="+mj-lt"/>
                <a:ea typeface="Times New Roman" pitchFamily="18" charset="0"/>
                <a:cs typeface="Times New Roman" pitchFamily="18" charset="0"/>
              </a:rPr>
              <a:t>IL ‘BONUS’ NON È STATO ELIMINATO</a:t>
            </a:r>
            <a:r>
              <a:rPr lang="it-IT" sz="1600" dirty="0">
                <a:solidFill>
                  <a:srgbClr val="FF0000"/>
                </a:solidFill>
                <a:latin typeface="+mj-lt"/>
                <a:ea typeface="Times New Roman" pitchFamily="18" charset="0"/>
                <a:cs typeface="Times New Roman" pitchFamily="18" charset="0"/>
              </a:rPr>
              <a:t>:</a:t>
            </a:r>
          </a:p>
        </p:txBody>
      </p:sp>
      <p:sp>
        <p:nvSpPr>
          <p:cNvPr id="15" name="Freccia a destra 14">
            <a:extLst>
              <a:ext uri="{FF2B5EF4-FFF2-40B4-BE49-F238E27FC236}">
                <a16:creationId xmlns:a16="http://schemas.microsoft.com/office/drawing/2014/main" id="{37911F0F-69D0-443A-833D-E94E83743B00}"/>
              </a:ext>
            </a:extLst>
          </p:cNvPr>
          <p:cNvSpPr/>
          <p:nvPr/>
        </p:nvSpPr>
        <p:spPr>
          <a:xfrm rot="5400000">
            <a:off x="4103948" y="2007479"/>
            <a:ext cx="93610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78136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71600" y="3284984"/>
            <a:ext cx="7675672" cy="2098031"/>
          </a:xfrm>
        </p:spPr>
        <p:txBody>
          <a:bodyPr>
            <a:normAutofit/>
          </a:bodyPr>
          <a:lstStyle/>
          <a:p>
            <a:pPr marL="393192" lvl="1" indent="0">
              <a:buNone/>
            </a:pPr>
            <a:r>
              <a:rPr lang="it-IT" sz="2800" dirty="0"/>
              <a:t>coerenza rispetto:</a:t>
            </a:r>
          </a:p>
          <a:p>
            <a:pPr lvl="1"/>
            <a:r>
              <a:rPr lang="it-IT" sz="2800" dirty="0"/>
              <a:t> </a:t>
            </a:r>
            <a:r>
              <a:rPr lang="it-IT" sz="2800" dirty="0">
                <a:latin typeface="+mj-lt"/>
              </a:rPr>
              <a:t>agli obiettivi del PTOF</a:t>
            </a:r>
          </a:p>
          <a:p>
            <a:pPr lvl="1"/>
            <a:r>
              <a:rPr lang="it-IT" sz="2800" dirty="0">
                <a:latin typeface="+mj-lt"/>
              </a:rPr>
              <a:t>alle risultanze del RAV</a:t>
            </a:r>
          </a:p>
          <a:p>
            <a:pPr lvl="1"/>
            <a:r>
              <a:rPr lang="it-IT" sz="2800" dirty="0">
                <a:latin typeface="+mj-lt"/>
              </a:rPr>
              <a:t>al Piano di Miglioramento</a:t>
            </a:r>
          </a:p>
        </p:txBody>
      </p:sp>
      <p:sp>
        <p:nvSpPr>
          <p:cNvPr id="4" name="Segnaposto numero diapositiva 3"/>
          <p:cNvSpPr>
            <a:spLocks noGrp="1"/>
          </p:cNvSpPr>
          <p:nvPr>
            <p:ph type="sldNum" sz="quarter" idx="12"/>
          </p:nvPr>
        </p:nvSpPr>
        <p:spPr/>
        <p:txBody>
          <a:bodyPr/>
          <a:lstStyle/>
          <a:p>
            <a:fld id="{AB41E099-C5D1-4CE0-89E4-268430FB575D}" type="slidenum">
              <a:rPr lang="it-IT" smtClean="0"/>
              <a:pPr/>
              <a:t>6</a:t>
            </a:fld>
            <a:endParaRPr lang="it-IT"/>
          </a:p>
        </p:txBody>
      </p:sp>
      <p:pic>
        <p:nvPicPr>
          <p:cNvPr id="5" name="Immagine 4">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sp>
        <p:nvSpPr>
          <p:cNvPr id="6" name="Rettangolo 5">
            <a:extLst>
              <a:ext uri="{FF2B5EF4-FFF2-40B4-BE49-F238E27FC236}">
                <a16:creationId xmlns:a16="http://schemas.microsoft.com/office/drawing/2014/main" id="{33082FF9-3AB2-0842-95A9-819AFC9825AA}"/>
              </a:ext>
            </a:extLst>
          </p:cNvPr>
          <p:cNvSpPr/>
          <p:nvPr/>
        </p:nvSpPr>
        <p:spPr>
          <a:xfrm>
            <a:off x="683568" y="979600"/>
            <a:ext cx="7776864" cy="1077218"/>
          </a:xfrm>
          <a:prstGeom prst="rect">
            <a:avLst/>
          </a:prstGeom>
        </p:spPr>
        <p:txBody>
          <a:bodyPr wrap="square">
            <a:spAutoFit/>
          </a:bodyPr>
          <a:lstStyle/>
          <a:p>
            <a:pPr algn="ctr"/>
            <a:r>
              <a:rPr lang="it-IT" sz="3200" dirty="0">
                <a:solidFill>
                  <a:srgbClr val="FF0000"/>
                </a:solidFill>
              </a:rPr>
              <a:t>LA PROPOSTA È DEL DS </a:t>
            </a:r>
            <a:r>
              <a:rPr lang="it-IT" sz="3200" dirty="0"/>
              <a:t>(PARTE PUBBLICA)</a:t>
            </a:r>
          </a:p>
        </p:txBody>
      </p:sp>
      <p:sp>
        <p:nvSpPr>
          <p:cNvPr id="7" name="Freccia a destra 6">
            <a:extLst>
              <a:ext uri="{FF2B5EF4-FFF2-40B4-BE49-F238E27FC236}">
                <a16:creationId xmlns:a16="http://schemas.microsoft.com/office/drawing/2014/main" id="{C5E05AAF-A238-487C-ACCE-9AC8AF846606}"/>
              </a:ext>
            </a:extLst>
          </p:cNvPr>
          <p:cNvSpPr/>
          <p:nvPr/>
        </p:nvSpPr>
        <p:spPr>
          <a:xfrm rot="5400000">
            <a:off x="4103950" y="2437786"/>
            <a:ext cx="93610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Titolo 1">
            <a:extLst>
              <a:ext uri="{FF2B5EF4-FFF2-40B4-BE49-F238E27FC236}">
                <a16:creationId xmlns:a16="http://schemas.microsoft.com/office/drawing/2014/main" id="{05F3A86B-EF96-42D2-9DFC-72033AEDF9EF}"/>
              </a:ext>
            </a:extLst>
          </p:cNvPr>
          <p:cNvSpPr txBox="1">
            <a:spLocks/>
          </p:cNvSpPr>
          <p:nvPr/>
        </p:nvSpPr>
        <p:spPr>
          <a:xfrm>
            <a:off x="-3489" y="130580"/>
            <a:ext cx="2138815" cy="324036"/>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it-IT" sz="2400" dirty="0">
                <a:effectLst/>
              </a:rPr>
              <a:t>PUNTI FERMI</a:t>
            </a:r>
            <a:endParaRPr lang="it-IT" sz="3400" dirty="0">
              <a:effectLst/>
            </a:endParaRPr>
          </a:p>
        </p:txBody>
      </p:sp>
    </p:spTree>
    <p:extLst>
      <p:ext uri="{BB962C8B-B14F-4D97-AF65-F5344CB8AC3E}">
        <p14:creationId xmlns:p14="http://schemas.microsoft.com/office/powerpoint/2010/main" val="6637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7</a:t>
            </a:fld>
            <a:endParaRPr lang="it-IT"/>
          </a:p>
        </p:txBody>
      </p:sp>
      <p:sp>
        <p:nvSpPr>
          <p:cNvPr id="2" name="Titolo 1"/>
          <p:cNvSpPr>
            <a:spLocks noGrp="1"/>
          </p:cNvSpPr>
          <p:nvPr>
            <p:ph type="title"/>
          </p:nvPr>
        </p:nvSpPr>
        <p:spPr>
          <a:xfrm>
            <a:off x="683569" y="84931"/>
            <a:ext cx="8208912" cy="591327"/>
          </a:xfrm>
        </p:spPr>
        <p:txBody>
          <a:bodyPr>
            <a:noAutofit/>
          </a:bodyPr>
          <a:lstStyle/>
          <a:p>
            <a:r>
              <a:rPr lang="it-IT" sz="2000" dirty="0">
                <a:solidFill>
                  <a:schemeClr val="tx1"/>
                </a:solidFill>
              </a:rPr>
              <a:t>L’art. 88 c. 2 del CCNL 2007 </a:t>
            </a:r>
            <a:r>
              <a:rPr lang="it-IT" sz="2000" i="1" dirty="0">
                <a:solidFill>
                  <a:schemeClr val="tx1"/>
                </a:solidFill>
              </a:rPr>
              <a:t>Indennità e compensi a carico del fondo d’istituto</a:t>
            </a:r>
            <a:endParaRPr lang="it-IT" sz="3400" b="1" i="1" dirty="0">
              <a:solidFill>
                <a:schemeClr val="tx1"/>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graphicFrame>
        <p:nvGraphicFramePr>
          <p:cNvPr id="6" name="Tabella 5"/>
          <p:cNvGraphicFramePr>
            <a:graphicFrameLocks noGrp="1"/>
          </p:cNvGraphicFramePr>
          <p:nvPr>
            <p:extLst>
              <p:ext uri="{D42A27DB-BD31-4B8C-83A1-F6EECF244321}">
                <p14:modId xmlns:p14="http://schemas.microsoft.com/office/powerpoint/2010/main" val="2256965809"/>
              </p:ext>
            </p:extLst>
          </p:nvPr>
        </p:nvGraphicFramePr>
        <p:xfrm>
          <a:off x="683568" y="800896"/>
          <a:ext cx="8208912" cy="5076375"/>
        </p:xfrm>
        <a:graphic>
          <a:graphicData uri="http://schemas.openxmlformats.org/drawingml/2006/table">
            <a:tbl>
              <a:tblPr>
                <a:tableStyleId>{5C22544A-7EE6-4342-B048-85BDC9FD1C3A}</a:tableStyleId>
              </a:tblPr>
              <a:tblGrid>
                <a:gridCol w="8208912">
                  <a:extLst>
                    <a:ext uri="{9D8B030D-6E8A-4147-A177-3AD203B41FA5}">
                      <a16:colId xmlns:a16="http://schemas.microsoft.com/office/drawing/2014/main" val="20000"/>
                    </a:ext>
                  </a:extLst>
                </a:gridCol>
              </a:tblGrid>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particolare impegno professionale “in aula”</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attività aggiuntive di insegnamento</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ore aggiuntive prestate per l’attuazione dei corsi di recupero per gli alunni con debito formativo</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attività aggiuntive funzionali all’insegnamento</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prestazioni aggiuntive del personale ATA</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personale docente ed educativo, non più di due unità, per collaborazione con  il dirigente scolastico</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6"/>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indennità di turno notturno, festivo, </a:t>
                      </a:r>
                      <a:r>
                        <a:rPr kumimoji="0" lang="it-IT" sz="1200" b="0" i="0" kern="1200" dirty="0" err="1">
                          <a:solidFill>
                            <a:schemeClr val="dk1"/>
                          </a:solidFill>
                          <a:latin typeface="+mn-lt"/>
                          <a:ea typeface="+mn-ea"/>
                          <a:cs typeface="+mn-cs"/>
                        </a:rPr>
                        <a:t>notturno-festivo</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7"/>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indennità di bilinguismo e di trilinguismo</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8"/>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Sostituto del il DSGA o facente funzioni </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9"/>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quota variabile dell’indennità di direzione DSGA</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10"/>
                  </a:ext>
                </a:extLst>
              </a:tr>
              <a:tr h="494468">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compensi per il personale docente, educativo ed ATA per ogni altra attività deliberata dal consiglio di circolo o d’istituto nell’ambito del POF</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11"/>
                  </a:ext>
                </a:extLst>
              </a:tr>
              <a:tr h="416537">
                <a:tc>
                  <a:txBody>
                    <a:bodyPr/>
                    <a:lstStyle/>
                    <a:p>
                      <a:pPr marL="171450" indent="-171450">
                        <a:buFont typeface="Arial" panose="020B0604020202020204" pitchFamily="34" charset="0"/>
                        <a:buChar char="•"/>
                      </a:pPr>
                      <a:r>
                        <a:rPr kumimoji="0" lang="it-IT" sz="1200" b="0" i="0" kern="1200" dirty="0">
                          <a:solidFill>
                            <a:schemeClr val="dk1"/>
                          </a:solidFill>
                          <a:latin typeface="+mn-lt"/>
                          <a:ea typeface="+mn-ea"/>
                          <a:cs typeface="+mn-cs"/>
                        </a:rPr>
                        <a:t>particolari impegni connessi alla valutazione degli alunni</a:t>
                      </a:r>
                      <a:endParaRPr lang="it-IT"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94301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8</a:t>
            </a:fld>
            <a:endParaRPr lang="it-IT"/>
          </a:p>
        </p:txBody>
      </p:sp>
      <p:sp>
        <p:nvSpPr>
          <p:cNvPr id="2" name="Titolo 1"/>
          <p:cNvSpPr>
            <a:spLocks noGrp="1"/>
          </p:cNvSpPr>
          <p:nvPr>
            <p:ph type="title"/>
          </p:nvPr>
        </p:nvSpPr>
        <p:spPr>
          <a:xfrm>
            <a:off x="395536" y="84931"/>
            <a:ext cx="8424936" cy="720082"/>
          </a:xfrm>
        </p:spPr>
        <p:txBody>
          <a:bodyPr>
            <a:noAutofit/>
          </a:bodyPr>
          <a:lstStyle/>
          <a:p>
            <a:r>
              <a:rPr lang="it-IT" sz="2000" dirty="0">
                <a:solidFill>
                  <a:schemeClr val="tx1"/>
                </a:solidFill>
              </a:rPr>
              <a:t>L’art. 40 del CCNL 2016-2018 </a:t>
            </a:r>
            <a:r>
              <a:rPr lang="it-IT" sz="2000" i="1" dirty="0">
                <a:solidFill>
                  <a:schemeClr val="tx1"/>
                </a:solidFill>
              </a:rPr>
              <a:t>Fondo per il miglioramento dell’offerta formativa</a:t>
            </a:r>
            <a:endParaRPr lang="it-IT" sz="3400" b="1" i="1" dirty="0">
              <a:solidFill>
                <a:schemeClr val="tx1"/>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graphicFrame>
        <p:nvGraphicFramePr>
          <p:cNvPr id="6" name="Tabella 5"/>
          <p:cNvGraphicFramePr>
            <a:graphicFrameLocks noGrp="1"/>
          </p:cNvGraphicFramePr>
          <p:nvPr>
            <p:extLst>
              <p:ext uri="{D42A27DB-BD31-4B8C-83A1-F6EECF244321}">
                <p14:modId xmlns:p14="http://schemas.microsoft.com/office/powerpoint/2010/main" val="307850500"/>
              </p:ext>
            </p:extLst>
          </p:nvPr>
        </p:nvGraphicFramePr>
        <p:xfrm>
          <a:off x="516089" y="1109989"/>
          <a:ext cx="8304384" cy="4608510"/>
        </p:xfrm>
        <a:graphic>
          <a:graphicData uri="http://schemas.openxmlformats.org/drawingml/2006/table">
            <a:tbl>
              <a:tblPr>
                <a:tableStyleId>{00A15C55-8517-42AA-B614-E9B94910E393}</a:tableStyleId>
              </a:tblPr>
              <a:tblGrid>
                <a:gridCol w="8304384">
                  <a:extLst>
                    <a:ext uri="{9D8B030D-6E8A-4147-A177-3AD203B41FA5}">
                      <a16:colId xmlns:a16="http://schemas.microsoft.com/office/drawing/2014/main" val="20000"/>
                    </a:ext>
                  </a:extLst>
                </a:gridCol>
              </a:tblGrid>
              <a:tr h="650846">
                <a:tc>
                  <a:txBody>
                    <a:bodyPr/>
                    <a:lstStyle/>
                    <a:p>
                      <a:r>
                        <a:rPr lang="it-IT" sz="1600" b="0" dirty="0">
                          <a:solidFill>
                            <a:srgbClr val="FF0000"/>
                          </a:solidFill>
                        </a:rPr>
                        <a:t>Fondo per l’Istituzione Scolastica ai sensi dell’art. 88 del CCNL 29/11/2007</a:t>
                      </a:r>
                    </a:p>
                  </a:txBody>
                  <a:tcP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650846">
                <a:tc>
                  <a:txBody>
                    <a:bodyPr/>
                    <a:lstStyle/>
                    <a:p>
                      <a:r>
                        <a:rPr lang="it-IT" sz="1600" b="0" dirty="0"/>
                        <a:t>Funzioni strumentali al piano dell’offerta formativa</a:t>
                      </a:r>
                    </a:p>
                  </a:txBody>
                  <a:tcPr>
                    <a:lnT w="28575" cap="flat" cmpd="sng" algn="ctr">
                      <a:solidFill>
                        <a:schemeClr val="accent2"/>
                      </a:solidFill>
                      <a:prstDash val="solid"/>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3"/>
                  </a:ext>
                </a:extLst>
              </a:tr>
              <a:tr h="650846">
                <a:tc>
                  <a:txBody>
                    <a:bodyPr/>
                    <a:lstStyle/>
                    <a:p>
                      <a:r>
                        <a:rPr lang="it-IT" sz="1600" b="0" dirty="0"/>
                        <a:t>Incarichi specifici del personale ATA</a:t>
                      </a:r>
                    </a:p>
                  </a:txBody>
                  <a:tcP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4"/>
                  </a:ext>
                </a:extLst>
              </a:tr>
              <a:tr h="677140">
                <a:tc>
                  <a:txBody>
                    <a:bodyPr/>
                    <a:lstStyle/>
                    <a:p>
                      <a:r>
                        <a:rPr lang="it-IT" sz="1600" b="0" dirty="0"/>
                        <a:t>Misure incentivanti per progetti relativi alle aree a rischio, a forte processo immigratorio e contro l’emarginazione scolastica</a:t>
                      </a:r>
                    </a:p>
                  </a:txBody>
                  <a:tcP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5"/>
                  </a:ext>
                </a:extLst>
              </a:tr>
              <a:tr h="650846">
                <a:tc>
                  <a:txBody>
                    <a:bodyPr/>
                    <a:lstStyle/>
                    <a:p>
                      <a:r>
                        <a:rPr lang="it-IT" sz="1600" b="0" dirty="0"/>
                        <a:t>Compensi ore eccedenti per la sostituzione dei colleghi assenti</a:t>
                      </a:r>
                    </a:p>
                  </a:txBody>
                  <a:tcPr>
                    <a:lnT w="28575" cap="flat" cmpd="sng" algn="ctr">
                      <a:solidFill>
                        <a:schemeClr val="tx1"/>
                      </a:solidFill>
                      <a:prstDash val="sysDot"/>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extLst>
                  <a:ext uri="{0D108BD9-81ED-4DB2-BD59-A6C34878D82A}">
                    <a16:rowId xmlns:a16="http://schemas.microsoft.com/office/drawing/2014/main" val="10006"/>
                  </a:ext>
                </a:extLst>
              </a:tr>
              <a:tr h="677140">
                <a:tc>
                  <a:txBody>
                    <a:bodyPr/>
                    <a:lstStyle/>
                    <a:p>
                      <a:r>
                        <a:rPr lang="it-IT" sz="1600" b="0" dirty="0">
                          <a:solidFill>
                            <a:srgbClr val="FF0000"/>
                          </a:solidFill>
                        </a:rPr>
                        <a:t>Valorizzazione dei docenti, ai sensi dell’art. 1, commi da 126 a 128, della legge n. 107/2015</a:t>
                      </a:r>
                    </a:p>
                  </a:txBody>
                  <a:tcP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extLst>
                  <a:ext uri="{0D108BD9-81ED-4DB2-BD59-A6C34878D82A}">
                    <a16:rowId xmlns:a16="http://schemas.microsoft.com/office/drawing/2014/main" val="10007"/>
                  </a:ext>
                </a:extLst>
              </a:tr>
              <a:tr h="650846">
                <a:tc>
                  <a:txBody>
                    <a:bodyPr/>
                    <a:lstStyle/>
                    <a:p>
                      <a:r>
                        <a:rPr lang="it-IT" sz="1600" b="0" dirty="0"/>
                        <a:t>Finalità di cui all’art 1, comma 593 della legge n. 205/2017</a:t>
                      </a:r>
                    </a:p>
                  </a:txBody>
                  <a:tcPr>
                    <a:lnT w="28575" cap="flat" cmpd="sng" algn="ctr">
                      <a:solidFill>
                        <a:schemeClr val="accent2"/>
                      </a:solidFill>
                      <a:prstDash val="solid"/>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43013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7"/>
          <p:cNvSpPr>
            <a:spLocks noGrp="1"/>
          </p:cNvSpPr>
          <p:nvPr>
            <p:ph type="sldNum" sz="quarter" idx="12"/>
          </p:nvPr>
        </p:nvSpPr>
        <p:spPr/>
        <p:txBody>
          <a:bodyPr/>
          <a:lstStyle/>
          <a:p>
            <a:fld id="{AB41E099-C5D1-4CE0-89E4-268430FB575D}" type="slidenum">
              <a:rPr lang="it-IT" smtClean="0"/>
              <a:pPr/>
              <a:t>9</a:t>
            </a:fld>
            <a:endParaRPr lang="it-IT"/>
          </a:p>
        </p:txBody>
      </p:sp>
      <p:sp>
        <p:nvSpPr>
          <p:cNvPr id="2" name="Titolo 1"/>
          <p:cNvSpPr>
            <a:spLocks noGrp="1"/>
          </p:cNvSpPr>
          <p:nvPr>
            <p:ph type="title"/>
          </p:nvPr>
        </p:nvSpPr>
        <p:spPr>
          <a:xfrm>
            <a:off x="281150" y="137899"/>
            <a:ext cx="8581701" cy="747462"/>
          </a:xfrm>
        </p:spPr>
        <p:txBody>
          <a:bodyPr>
            <a:noAutofit/>
          </a:bodyPr>
          <a:lstStyle/>
          <a:p>
            <a:r>
              <a:rPr lang="it-IT" sz="2400" dirty="0">
                <a:solidFill>
                  <a:schemeClr val="tx1"/>
                </a:solidFill>
              </a:rPr>
              <a:t>La nota del MI 23072/2020 e l’articolazione del </a:t>
            </a:r>
            <a:r>
              <a:rPr lang="it-IT" sz="2400" dirty="0">
                <a:solidFill>
                  <a:srgbClr val="FF0000"/>
                </a:solidFill>
              </a:rPr>
              <a:t>fondo MOF </a:t>
            </a:r>
            <a:r>
              <a:rPr lang="it-IT" sz="2400" dirty="0">
                <a:solidFill>
                  <a:schemeClr val="tx1"/>
                </a:solidFill>
              </a:rPr>
              <a:t>(art. 40 CCNL 2016-2018)</a:t>
            </a:r>
            <a:endParaRPr lang="it-IT" sz="3200" b="1" dirty="0">
              <a:solidFill>
                <a:schemeClr val="tx1"/>
              </a:solidFill>
              <a:effectLst/>
            </a:endParaRPr>
          </a:p>
        </p:txBody>
      </p:sp>
      <p:pic>
        <p:nvPicPr>
          <p:cNvPr id="4" name="Immagine 3">
            <a:extLst>
              <a:ext uri="{FF2B5EF4-FFF2-40B4-BE49-F238E27FC236}">
                <a16:creationId xmlns:a16="http://schemas.microsoft.com/office/drawing/2014/main" id="{9DC01113-A0D6-4708-8D60-39DCEBAF06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15709"/>
            <a:ext cx="1174309" cy="642291"/>
          </a:xfrm>
          <a:prstGeom prst="rect">
            <a:avLst/>
          </a:prstGeom>
        </p:spPr>
      </p:pic>
      <p:graphicFrame>
        <p:nvGraphicFramePr>
          <p:cNvPr id="6" name="Segnaposto contenuto 5"/>
          <p:cNvGraphicFramePr>
            <a:graphicFrameLocks noGrp="1"/>
          </p:cNvGraphicFramePr>
          <p:nvPr>
            <p:ph idx="1"/>
            <p:extLst>
              <p:ext uri="{D42A27DB-BD31-4B8C-83A1-F6EECF244321}">
                <p14:modId xmlns:p14="http://schemas.microsoft.com/office/powerpoint/2010/main" val="2323441552"/>
              </p:ext>
            </p:extLst>
          </p:nvPr>
        </p:nvGraphicFramePr>
        <p:xfrm>
          <a:off x="281149" y="1128431"/>
          <a:ext cx="8581702" cy="4601138"/>
        </p:xfrm>
        <a:graphic>
          <a:graphicData uri="http://schemas.openxmlformats.org/drawingml/2006/table">
            <a:tbl>
              <a:tblPr firstRow="1">
                <a:tableStyleId>{6E25E649-3F16-4E02-A733-19D2CDBF48F0}</a:tableStyleId>
              </a:tblPr>
              <a:tblGrid>
                <a:gridCol w="3143641">
                  <a:extLst>
                    <a:ext uri="{9D8B030D-6E8A-4147-A177-3AD203B41FA5}">
                      <a16:colId xmlns:a16="http://schemas.microsoft.com/office/drawing/2014/main" val="20000"/>
                    </a:ext>
                  </a:extLst>
                </a:gridCol>
                <a:gridCol w="3534740">
                  <a:extLst>
                    <a:ext uri="{9D8B030D-6E8A-4147-A177-3AD203B41FA5}">
                      <a16:colId xmlns:a16="http://schemas.microsoft.com/office/drawing/2014/main" val="20001"/>
                    </a:ext>
                  </a:extLst>
                </a:gridCol>
                <a:gridCol w="1903321">
                  <a:extLst>
                    <a:ext uri="{9D8B030D-6E8A-4147-A177-3AD203B41FA5}">
                      <a16:colId xmlns:a16="http://schemas.microsoft.com/office/drawing/2014/main" val="20002"/>
                    </a:ext>
                  </a:extLst>
                </a:gridCol>
              </a:tblGrid>
              <a:tr h="442573">
                <a:tc>
                  <a:txBody>
                    <a:bodyPr/>
                    <a:lstStyle/>
                    <a:p>
                      <a:pPr algn="ctr"/>
                      <a:r>
                        <a:rPr lang="it-IT" sz="1200" dirty="0">
                          <a:solidFill>
                            <a:schemeClr val="bg1"/>
                          </a:solidFill>
                        </a:rPr>
                        <a:t>Voce</a:t>
                      </a:r>
                    </a:p>
                  </a:txBody>
                  <a:tcPr>
                    <a:lnR w="28575" cap="flat" cmpd="sng" algn="ctr">
                      <a:solidFill>
                        <a:schemeClr val="tx1"/>
                      </a:solidFill>
                      <a:prstDash val="sysDot"/>
                      <a:round/>
                      <a:headEnd type="none" w="med" len="med"/>
                      <a:tailEnd type="none" w="med" len="med"/>
                    </a:lnR>
                    <a:lnB w="28575" cap="flat" cmpd="sng" algn="ctr">
                      <a:solidFill>
                        <a:schemeClr val="accent2"/>
                      </a:solidFill>
                      <a:prstDash val="solid"/>
                      <a:round/>
                      <a:headEnd type="none" w="med" len="med"/>
                      <a:tailEnd type="none" w="med" len="med"/>
                    </a:lnB>
                  </a:tcPr>
                </a:tc>
                <a:tc>
                  <a:txBody>
                    <a:bodyPr/>
                    <a:lstStyle/>
                    <a:p>
                      <a:pPr algn="ctr"/>
                      <a:r>
                        <a:rPr lang="it-IT" sz="1200" dirty="0">
                          <a:solidFill>
                            <a:schemeClr val="bg1"/>
                          </a:solidFill>
                        </a:rPr>
                        <a:t>Fonte CCNL 2016-2018</a:t>
                      </a:r>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B w="28575" cap="flat" cmpd="sng" algn="ctr">
                      <a:solidFill>
                        <a:schemeClr val="accent2"/>
                      </a:solidFill>
                      <a:prstDash val="solid"/>
                      <a:round/>
                      <a:headEnd type="none" w="med" len="med"/>
                      <a:tailEnd type="none" w="med" len="med"/>
                    </a:lnB>
                  </a:tcPr>
                </a:tc>
                <a:tc>
                  <a:txBody>
                    <a:bodyPr/>
                    <a:lstStyle/>
                    <a:p>
                      <a:pPr algn="ctr"/>
                      <a:r>
                        <a:rPr lang="it-IT" sz="1200" dirty="0">
                          <a:solidFill>
                            <a:schemeClr val="bg1"/>
                          </a:solidFill>
                        </a:rPr>
                        <a:t>Vincolo</a:t>
                      </a:r>
                      <a:r>
                        <a:rPr lang="it-IT" sz="1200" baseline="0" dirty="0">
                          <a:solidFill>
                            <a:schemeClr val="bg1"/>
                          </a:solidFill>
                        </a:rPr>
                        <a:t> di finalizzazione</a:t>
                      </a:r>
                      <a:endParaRPr lang="it-IT" sz="1200" dirty="0">
                        <a:solidFill>
                          <a:schemeClr val="bg1"/>
                        </a:solidFill>
                      </a:endParaRPr>
                    </a:p>
                  </a:txBody>
                  <a:tcPr>
                    <a:lnL w="28575" cap="flat" cmpd="sng" algn="ctr">
                      <a:solidFill>
                        <a:schemeClr val="tx1"/>
                      </a:solidFill>
                      <a:prstDash val="sysDot"/>
                      <a:round/>
                      <a:headEnd type="none" w="med" len="med"/>
                      <a:tailEnd type="none" w="med" len="med"/>
                    </a:lnL>
                    <a:lnB w="28575"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0"/>
                  </a:ext>
                </a:extLst>
              </a:tr>
              <a:tr h="497565">
                <a:tc>
                  <a:txBody>
                    <a:bodyPr/>
                    <a:lstStyle/>
                    <a:p>
                      <a:pPr algn="ctr"/>
                      <a:r>
                        <a:rPr lang="it-IT" sz="1200" dirty="0">
                          <a:solidFill>
                            <a:srgbClr val="FF0000"/>
                          </a:solidFill>
                        </a:rPr>
                        <a:t>Fondo dell’Istituzione</a:t>
                      </a:r>
                      <a:r>
                        <a:rPr lang="it-IT" sz="1200" baseline="0" dirty="0">
                          <a:solidFill>
                            <a:srgbClr val="FF0000"/>
                          </a:solidFill>
                        </a:rPr>
                        <a:t> scolastica</a:t>
                      </a:r>
                      <a:endParaRPr lang="it-IT" sz="1200" dirty="0">
                        <a:solidFill>
                          <a:srgbClr val="FF0000"/>
                        </a:solidFill>
                      </a:endParaRPr>
                    </a:p>
                  </a:txBody>
                  <a:tcPr>
                    <a:lnL w="28575" cap="flat" cmpd="sng" algn="ctr">
                      <a:solidFill>
                        <a:schemeClr val="accent2"/>
                      </a:solidFill>
                      <a:prstDash val="solid"/>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tc>
                  <a:txBody>
                    <a:bodyPr/>
                    <a:lstStyle/>
                    <a:p>
                      <a:pPr algn="ctr"/>
                      <a:r>
                        <a:rPr lang="it-IT" sz="1200" dirty="0">
                          <a:solidFill>
                            <a:srgbClr val="FF0000"/>
                          </a:solidFill>
                        </a:rPr>
                        <a:t>art. 40 c. 4 lett. a) CCNL 2016-2018</a:t>
                      </a:r>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tc>
                  <a:txBody>
                    <a:bodyPr/>
                    <a:lstStyle/>
                    <a:p>
                      <a:pPr algn="ctr"/>
                      <a:r>
                        <a:rPr lang="it-IT" sz="1200" dirty="0">
                          <a:solidFill>
                            <a:srgbClr val="FF0000"/>
                          </a:solidFill>
                        </a:rPr>
                        <a:t>NO</a:t>
                      </a:r>
                    </a:p>
                  </a:txBody>
                  <a:tcPr>
                    <a:lnL w="28575" cap="flat" cmpd="sng" algn="ctr">
                      <a:solidFill>
                        <a:schemeClr val="tx1"/>
                      </a:solidFill>
                      <a:prstDash val="sysDot"/>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497565">
                <a:tc>
                  <a:txBody>
                    <a:bodyPr/>
                    <a:lstStyle/>
                    <a:p>
                      <a:pPr algn="ctr"/>
                      <a:r>
                        <a:rPr lang="it-IT" sz="1200" dirty="0"/>
                        <a:t>Attività complementari</a:t>
                      </a:r>
                      <a:r>
                        <a:rPr lang="it-IT" sz="1200" baseline="0" dirty="0"/>
                        <a:t> di educazione fisica</a:t>
                      </a:r>
                      <a:endParaRPr lang="it-IT" sz="1200" dirty="0"/>
                    </a:p>
                  </a:txBody>
                  <a:tcPr>
                    <a:lnR w="28575" cap="flat" cmpd="sng" algn="ctr">
                      <a:solidFill>
                        <a:schemeClr val="tx1"/>
                      </a:solidFill>
                      <a:prstDash val="sysDot"/>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art. 40 c. 4 lett. b) CCNL 2016-2018</a:t>
                      </a:r>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algn="ctr"/>
                      <a:r>
                        <a:rPr lang="it-IT" sz="1200" dirty="0"/>
                        <a:t>SÌ</a:t>
                      </a:r>
                    </a:p>
                  </a:txBody>
                  <a:tcPr>
                    <a:lnL w="28575" cap="flat" cmpd="sng" algn="ctr">
                      <a:solidFill>
                        <a:schemeClr val="tx1"/>
                      </a:solidFill>
                      <a:prstDash val="sysDot"/>
                      <a:round/>
                      <a:headEnd type="none" w="med" len="med"/>
                      <a:tailEnd type="none" w="med" len="med"/>
                    </a:lnL>
                    <a:lnT w="28575" cap="flat" cmpd="sng" algn="ctr">
                      <a:solidFill>
                        <a:schemeClr val="accent2"/>
                      </a:solidFill>
                      <a:prstDash val="solid"/>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2"/>
                  </a:ext>
                </a:extLst>
              </a:tr>
              <a:tr h="497565">
                <a:tc>
                  <a:txBody>
                    <a:bodyPr/>
                    <a:lstStyle/>
                    <a:p>
                      <a:pPr algn="ctr"/>
                      <a:r>
                        <a:rPr lang="it-IT" sz="1200" dirty="0"/>
                        <a:t>Funzioni strumentali</a:t>
                      </a:r>
                    </a:p>
                  </a:txBody>
                  <a:tcPr>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art. 40 c. 4 lett. c) CCNL 2016-2018</a:t>
                      </a:r>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SÌ</a:t>
                      </a:r>
                    </a:p>
                    <a:p>
                      <a:pPr algn="ctr"/>
                      <a:endParaRPr lang="it-IT" sz="1200" dirty="0"/>
                    </a:p>
                  </a:txBody>
                  <a:tcPr>
                    <a:lnL w="28575"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3"/>
                  </a:ext>
                </a:extLst>
              </a:tr>
              <a:tr h="497565">
                <a:tc>
                  <a:txBody>
                    <a:bodyPr/>
                    <a:lstStyle/>
                    <a:p>
                      <a:pPr algn="ctr"/>
                      <a:r>
                        <a:rPr lang="it-IT" sz="1200" dirty="0"/>
                        <a:t>Incarichi specifici</a:t>
                      </a:r>
                    </a:p>
                  </a:txBody>
                  <a:tcPr>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art. 40 c. 4 lett. d) CCNL 2016-2018</a:t>
                      </a:r>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SÌ</a:t>
                      </a:r>
                    </a:p>
                    <a:p>
                      <a:pPr algn="ctr"/>
                      <a:endParaRPr lang="it-IT" sz="1200" dirty="0"/>
                    </a:p>
                  </a:txBody>
                  <a:tcPr>
                    <a:lnL w="28575"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4"/>
                  </a:ext>
                </a:extLst>
              </a:tr>
              <a:tr h="497565">
                <a:tc>
                  <a:txBody>
                    <a:bodyPr/>
                    <a:lstStyle/>
                    <a:p>
                      <a:pPr algn="ctr"/>
                      <a:r>
                        <a:rPr lang="it-IT" sz="1200" dirty="0"/>
                        <a:t>Aree a rischio</a:t>
                      </a:r>
                      <a:r>
                        <a:rPr lang="it-IT" sz="1200" baseline="0" dirty="0"/>
                        <a:t> </a:t>
                      </a:r>
                      <a:endParaRPr lang="it-IT" sz="1200" dirty="0"/>
                    </a:p>
                  </a:txBody>
                  <a:tcPr>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art. 40 c. 4 lett. e) CCNL 2016-2018</a:t>
                      </a:r>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SÌ</a:t>
                      </a:r>
                    </a:p>
                    <a:p>
                      <a:pPr algn="ctr"/>
                      <a:endParaRPr lang="it-IT" sz="1200" dirty="0"/>
                    </a:p>
                  </a:txBody>
                  <a:tcPr>
                    <a:lnL w="28575"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5"/>
                  </a:ext>
                </a:extLst>
              </a:tr>
              <a:tr h="497565">
                <a:tc>
                  <a:txBody>
                    <a:bodyPr/>
                    <a:lstStyle/>
                    <a:p>
                      <a:pPr algn="ctr"/>
                      <a:r>
                        <a:rPr lang="it-IT" sz="1200" dirty="0"/>
                        <a:t>Ore eccedenti per sostituzione</a:t>
                      </a:r>
                    </a:p>
                  </a:txBody>
                  <a:tcPr>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art. 40 c. 4 lett. h) CCNL 2016-2018</a:t>
                      </a:r>
                    </a:p>
                    <a:p>
                      <a:pPr algn="ctr"/>
                      <a:endParaRPr lang="it-IT" sz="1200" dirty="0"/>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SÌ</a:t>
                      </a:r>
                    </a:p>
                    <a:p>
                      <a:pPr algn="ctr"/>
                      <a:endParaRPr lang="it-IT" sz="1200" dirty="0"/>
                    </a:p>
                  </a:txBody>
                  <a:tcPr>
                    <a:lnL w="28575"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006"/>
                  </a:ext>
                </a:extLst>
              </a:tr>
              <a:tr h="675819">
                <a:tc>
                  <a:txBody>
                    <a:bodyPr/>
                    <a:lstStyle/>
                    <a:p>
                      <a:pPr algn="ctr"/>
                      <a:r>
                        <a:rPr lang="it-IT" sz="1200" dirty="0"/>
                        <a:t>Turni notturni e festivi ATA e personale</a:t>
                      </a:r>
                      <a:r>
                        <a:rPr lang="it-IT" sz="1200" baseline="0" dirty="0"/>
                        <a:t> educativo Convitti ed Educandati</a:t>
                      </a:r>
                      <a:endParaRPr lang="it-IT" sz="1200" dirty="0"/>
                    </a:p>
                  </a:txBody>
                  <a:tcPr>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tc>
                  <a:txBody>
                    <a:bodyPr/>
                    <a:lstStyle/>
                    <a:p>
                      <a:pPr algn="ctr"/>
                      <a:r>
                        <a:rPr lang="it-IT" sz="1200" dirty="0"/>
                        <a:t>Art. 88 c. 2 lett. g)</a:t>
                      </a:r>
                      <a:r>
                        <a:rPr lang="it-IT" sz="1200" baseline="0" dirty="0"/>
                        <a:t> CCNL 2007</a:t>
                      </a:r>
                      <a:endParaRPr lang="it-IT" sz="1200" dirty="0"/>
                    </a:p>
                  </a:txBody>
                  <a:tcPr>
                    <a:lnL w="28575" cap="flat" cmpd="sng" algn="ctr">
                      <a:solidFill>
                        <a:schemeClr val="tx1"/>
                      </a:solid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t>SÌ</a:t>
                      </a:r>
                    </a:p>
                    <a:p>
                      <a:pPr algn="ctr"/>
                      <a:endParaRPr lang="it-IT" sz="1200" dirty="0"/>
                    </a:p>
                  </a:txBody>
                  <a:tcPr>
                    <a:lnL w="28575"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extLst>
                  <a:ext uri="{0D108BD9-81ED-4DB2-BD59-A6C34878D82A}">
                    <a16:rowId xmlns:a16="http://schemas.microsoft.com/office/drawing/2014/main" val="10007"/>
                  </a:ext>
                </a:extLst>
              </a:tr>
              <a:tr h="482729">
                <a:tc>
                  <a:txBody>
                    <a:bodyPr/>
                    <a:lstStyle/>
                    <a:p>
                      <a:pPr algn="ctr"/>
                      <a:r>
                        <a:rPr lang="it-IT" sz="1200" dirty="0">
                          <a:solidFill>
                            <a:srgbClr val="FF0000"/>
                          </a:solidFill>
                        </a:rPr>
                        <a:t>Valorizzazione personale scolastico</a:t>
                      </a:r>
                    </a:p>
                  </a:txBody>
                  <a:tcPr>
                    <a:lnL w="28575" cap="flat" cmpd="sng" algn="ctr">
                      <a:solidFill>
                        <a:schemeClr val="accent2"/>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dirty="0">
                          <a:solidFill>
                            <a:srgbClr val="FF0000"/>
                          </a:solidFill>
                        </a:rPr>
                        <a:t>art. 40 c. 4 lett. g) CCNL 2016-2018 e L. 160/2019 art. 1 c. 249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tc>
                  <a:txBody>
                    <a:bodyPr/>
                    <a:lstStyle/>
                    <a:p>
                      <a:pPr algn="ctr"/>
                      <a:r>
                        <a:rPr lang="it-IT" sz="1200" dirty="0">
                          <a:solidFill>
                            <a:srgbClr val="FF0000"/>
                          </a:solidFill>
                        </a:rPr>
                        <a:t>NO</a:t>
                      </a:r>
                    </a:p>
                  </a:txBody>
                  <a:tcPr>
                    <a:lnL w="12700" cap="flat" cmpd="sng" algn="ctr">
                      <a:solidFill>
                        <a:schemeClr val="tx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2"/>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43013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7286</TotalTime>
  <Words>1969</Words>
  <Application>Microsoft Office PowerPoint</Application>
  <PresentationFormat>Presentazione su schermo (4:3)</PresentationFormat>
  <Paragraphs>175</Paragraphs>
  <Slides>26</Slides>
  <Notes>0</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Titoli diapositive</vt:lpstr>
      </vt:variant>
      <vt:variant>
        <vt:i4>26</vt:i4>
      </vt:variant>
      <vt:variant>
        <vt:lpstr>Presentazioni personalizzate</vt:lpstr>
      </vt:variant>
      <vt:variant>
        <vt:i4>1</vt:i4>
      </vt:variant>
    </vt:vector>
  </HeadingPairs>
  <TitlesOfParts>
    <vt:vector size="35" baseType="lpstr">
      <vt:lpstr>Arial</vt:lpstr>
      <vt:lpstr>Calibri</vt:lpstr>
      <vt:lpstr>Lucida Sans Unicode</vt:lpstr>
      <vt:lpstr>Verdana</vt:lpstr>
      <vt:lpstr>Wingdings</vt:lpstr>
      <vt:lpstr>Wingdings 2</vt:lpstr>
      <vt:lpstr>Wingdings 3</vt:lpstr>
      <vt:lpstr>Viale</vt:lpstr>
      <vt:lpstr>LA CONTRATTAZIONE INTEGRATIVA a.s. 2020/2021:   IL ‘BONUS’ DOPO LA LEGGE DI STABILITÀ (Legge 160/2019)</vt:lpstr>
      <vt:lpstr>LA LEGGE DI STABILITÀ PER IL 2020</vt:lpstr>
      <vt:lpstr>CCNI 31 agosto 2020 sui criteri per la ripartizione delle risorse finanziarie a.s. 2020-2021</vt:lpstr>
      <vt:lpstr>La nota del MI 23072/2020</vt:lpstr>
      <vt:lpstr>Presentazione standard di PowerPoint</vt:lpstr>
      <vt:lpstr>Presentazione standard di PowerPoint</vt:lpstr>
      <vt:lpstr>L’art. 88 c. 2 del CCNL 2007 Indennità e compensi a carico del fondo d’istituto</vt:lpstr>
      <vt:lpstr>L’art. 40 del CCNL 2016-2018 Fondo per il miglioramento dell’offerta formativa</vt:lpstr>
      <vt:lpstr>La nota del MI 23072/2020 e l’articolazione del fondo MOF (art. 40 CCNL 2016-2018)</vt:lpstr>
      <vt:lpstr>COSA CAMBIA</vt:lpstr>
      <vt:lpstr>COSA CAMBIA</vt:lpstr>
      <vt:lpstr>COSA NON CAMBIA</vt:lpstr>
      <vt:lpstr>COSA NON VA FATTO</vt:lpstr>
      <vt:lpstr>COSA   VA CONTRATTATO</vt:lpstr>
      <vt:lpstr>Presentazione standard di PowerPoint</vt:lpstr>
      <vt:lpstr> in  pratica   il mancato accordo </vt:lpstr>
      <vt:lpstr>  in pratica    il mancato accordo </vt:lpstr>
      <vt:lpstr>  in pratica   il mancato accordo </vt:lpstr>
      <vt:lpstr>  in pratica   il mancato accordo </vt:lpstr>
      <vt:lpstr>il mancato accordo </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lpstr>BONUS DOCENTI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CCNL DI COMPARTO</dc:title>
  <dc:creator>Pietro Artinghelli</dc:creator>
  <cp:lastModifiedBy>Raffaella Briani</cp:lastModifiedBy>
  <cp:revision>211</cp:revision>
  <dcterms:created xsi:type="dcterms:W3CDTF">2018-08-09T08:04:01Z</dcterms:created>
  <dcterms:modified xsi:type="dcterms:W3CDTF">2020-11-02T17:33:16Z</dcterms:modified>
</cp:coreProperties>
</file>